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9"/>
  </p:notesMasterIdLst>
  <p:handoutMasterIdLst>
    <p:handoutMasterId r:id="rId40"/>
  </p:handoutMasterIdLst>
  <p:sldIdLst>
    <p:sldId id="272" r:id="rId2"/>
    <p:sldId id="301" r:id="rId3"/>
    <p:sldId id="297" r:id="rId4"/>
    <p:sldId id="298" r:id="rId5"/>
    <p:sldId id="299" r:id="rId6"/>
    <p:sldId id="300" r:id="rId7"/>
    <p:sldId id="302" r:id="rId8"/>
    <p:sldId id="303" r:id="rId9"/>
    <p:sldId id="304" r:id="rId10"/>
    <p:sldId id="306" r:id="rId11"/>
    <p:sldId id="307" r:id="rId12"/>
    <p:sldId id="308" r:id="rId13"/>
    <p:sldId id="309" r:id="rId14"/>
    <p:sldId id="310" r:id="rId15"/>
    <p:sldId id="311" r:id="rId16"/>
    <p:sldId id="312" r:id="rId17"/>
    <p:sldId id="316" r:id="rId18"/>
    <p:sldId id="313" r:id="rId19"/>
    <p:sldId id="315" r:id="rId20"/>
    <p:sldId id="314" r:id="rId21"/>
    <p:sldId id="317" r:id="rId22"/>
    <p:sldId id="318" r:id="rId23"/>
    <p:sldId id="319" r:id="rId24"/>
    <p:sldId id="320" r:id="rId25"/>
    <p:sldId id="321" r:id="rId26"/>
    <p:sldId id="323" r:id="rId27"/>
    <p:sldId id="324" r:id="rId28"/>
    <p:sldId id="322" r:id="rId29"/>
    <p:sldId id="326" r:id="rId30"/>
    <p:sldId id="327" r:id="rId31"/>
    <p:sldId id="333" r:id="rId32"/>
    <p:sldId id="335" r:id="rId33"/>
    <p:sldId id="328" r:id="rId34"/>
    <p:sldId id="329" r:id="rId35"/>
    <p:sldId id="330" r:id="rId36"/>
    <p:sldId id="325" r:id="rId37"/>
    <p:sldId id="331"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varScale="1">
        <p:scale>
          <a:sx n="62" d="100"/>
          <a:sy n="62" d="100"/>
        </p:scale>
        <p:origin x="2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D08AAA7-5D2D-382D-7A01-6A7EBE17A3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F260974-7908-80A7-17F0-0D0E825DD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77014E-491C-479C-BC0A-2930F7C9AAF4}" type="datetimeFigureOut">
              <a:rPr lang="sv-SE" smtClean="0"/>
              <a:t>2024-08-25</a:t>
            </a:fld>
            <a:endParaRPr lang="sv-SE"/>
          </a:p>
        </p:txBody>
      </p:sp>
      <p:sp>
        <p:nvSpPr>
          <p:cNvPr id="4" name="Platshållare för sidfot 3">
            <a:extLst>
              <a:ext uri="{FF2B5EF4-FFF2-40B4-BE49-F238E27FC236}">
                <a16:creationId xmlns:a16="http://schemas.microsoft.com/office/drawing/2014/main" id="{3F49FF38-7C26-E480-5557-A934B5DF1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0BD7F986-308E-2931-BDCC-BD7BC3ED52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46C035-4589-4C5D-8738-FFF93CA4F7B2}" type="slidenum">
              <a:rPr lang="sv-SE" smtClean="0"/>
              <a:t>‹#›</a:t>
            </a:fld>
            <a:endParaRPr lang="sv-SE"/>
          </a:p>
        </p:txBody>
      </p:sp>
    </p:spTree>
    <p:extLst>
      <p:ext uri="{BB962C8B-B14F-4D97-AF65-F5344CB8AC3E}">
        <p14:creationId xmlns:p14="http://schemas.microsoft.com/office/powerpoint/2010/main" val="35203342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AD3A-713D-4B4A-8465-A563286CAC13}" type="datetimeFigureOut">
              <a:rPr lang="sv-SE" smtClean="0"/>
              <a:t>2024-08-25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6C299-4562-4360-A8E5-61CDC2819225}" type="slidenum">
              <a:rPr lang="sv-SE" smtClean="0"/>
              <a:t>‹#›</a:t>
            </a:fld>
            <a:endParaRPr lang="sv-SE"/>
          </a:p>
        </p:txBody>
      </p:sp>
    </p:spTree>
    <p:extLst>
      <p:ext uri="{BB962C8B-B14F-4D97-AF65-F5344CB8AC3E}">
        <p14:creationId xmlns:p14="http://schemas.microsoft.com/office/powerpoint/2010/main" val="305857275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181BAA-975B-C92E-648F-673E55929306}"/>
              </a:ext>
            </a:extLst>
          </p:cNvPr>
          <p:cNvSpPr>
            <a:spLocks noGrp="1"/>
          </p:cNvSpPr>
          <p:nvPr>
            <p:ph type="ctrTitle"/>
          </p:nvPr>
        </p:nvSpPr>
        <p:spPr>
          <a:xfrm>
            <a:off x="1524000" y="1122363"/>
            <a:ext cx="9144000" cy="2387600"/>
          </a:xfrm>
        </p:spPr>
        <p:txBody>
          <a:bodyPr anchor="b"/>
          <a:lstStyle>
            <a:lvl1pPr algn="ctr">
              <a:defRPr sz="6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9A69626D-12E8-7015-D266-86DCD99B3557}"/>
              </a:ext>
            </a:extLst>
          </p:cNvPr>
          <p:cNvSpPr>
            <a:spLocks noGrp="1"/>
          </p:cNvSpPr>
          <p:nvPr>
            <p:ph type="subTitle" idx="1"/>
          </p:nvPr>
        </p:nvSpPr>
        <p:spPr>
          <a:xfrm>
            <a:off x="1524000" y="3602038"/>
            <a:ext cx="9144000" cy="1655762"/>
          </a:xfrm>
        </p:spPr>
        <p:txBody>
          <a:bodyPr/>
          <a:lstStyle>
            <a:lvl1pPr marL="0" indent="0" algn="ctr">
              <a:buNone/>
              <a:defRPr sz="2400">
                <a:latin typeface="Nirmala Text" panose="020B0502040204020203" pitchFamily="34" charset="0"/>
                <a:ea typeface="Nirmala Text" panose="020B0502040204020203" pitchFamily="34" charset="0"/>
                <a:cs typeface="Nirmala Tex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10428C30-5CFC-72CD-C0B5-557825B9E8F9}"/>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70A0CD32-7C32-C253-A00F-83BB43093003}"/>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44DD8243-84B2-64CF-FE6A-B959BBCE7D1F}"/>
              </a:ext>
            </a:extLst>
          </p:cNvPr>
          <p:cNvSpPr>
            <a:spLocks noGrp="1"/>
          </p:cNvSpPr>
          <p:nvPr>
            <p:ph type="sldNum" sz="quarter" idx="12"/>
          </p:nvPr>
        </p:nvSpPr>
        <p:spPr/>
        <p:txBody>
          <a:bodyPr/>
          <a:lstStyle/>
          <a:p>
            <a:fld id="{2D537135-7AD0-406F-8FAB-3FBC050A0667}" type="slidenum">
              <a:rPr lang="sv-SE" smtClean="0"/>
              <a:t>‹#›</a:t>
            </a:fld>
            <a:endParaRPr lang="sv-SE" dirty="0"/>
          </a:p>
        </p:txBody>
      </p:sp>
    </p:spTree>
    <p:extLst>
      <p:ext uri="{BB962C8B-B14F-4D97-AF65-F5344CB8AC3E}">
        <p14:creationId xmlns:p14="http://schemas.microsoft.com/office/powerpoint/2010/main" val="9267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C6A0B-FF91-3CC1-D77B-456BFA13F596}"/>
              </a:ext>
            </a:extLst>
          </p:cNvPr>
          <p:cNvSpPr>
            <a:spLocks noGrp="1"/>
          </p:cNvSpPr>
          <p:nvPr>
            <p:ph type="title"/>
          </p:nvPr>
        </p:nvSpPr>
        <p:spPr/>
        <p:txBody>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156223BC-F2A6-113A-B4EF-872931455214}"/>
              </a:ext>
            </a:extLst>
          </p:cNvPr>
          <p:cNvSpPr>
            <a:spLocks noGrp="1"/>
          </p:cNvSpPr>
          <p:nvPr>
            <p:ph type="body" orient="vert" idx="1"/>
          </p:nvPr>
        </p:nvSpPr>
        <p:spPr/>
        <p:txBody>
          <a:bodyPr vert="eaVert"/>
          <a:lstStyle>
            <a:lvl1pPr>
              <a:defRPr>
                <a:latin typeface="Nirmala Text" panose="020B0502040204020203" pitchFamily="34" charset="0"/>
                <a:ea typeface="Nirmala Text" panose="020B0502040204020203" pitchFamily="34" charset="0"/>
                <a:cs typeface="Nirmala Text" panose="020B0502040204020203" pitchFamily="34" charset="0"/>
              </a:defRPr>
            </a:lvl1pPr>
            <a:lvl2pPr>
              <a:defRPr>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CD056C85-3752-ACD9-3694-5E96002C4340}"/>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C3C482F1-64F4-8936-4BAE-55C90CF7DAE3}"/>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ACA8049B-B8FC-3E29-F4AA-0BB53BDA4133}"/>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4494F41A-D5C1-533B-55B5-F748BBB2B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59674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89F6A35-5FB6-597B-02DB-91630B81B9A6}"/>
              </a:ext>
            </a:extLst>
          </p:cNvPr>
          <p:cNvSpPr>
            <a:spLocks noGrp="1"/>
          </p:cNvSpPr>
          <p:nvPr>
            <p:ph type="title" orient="vert"/>
          </p:nvPr>
        </p:nvSpPr>
        <p:spPr>
          <a:xfrm>
            <a:off x="8724900" y="365125"/>
            <a:ext cx="2628900" cy="5811838"/>
          </a:xfrm>
        </p:spPr>
        <p:txBody>
          <a:bodyPr vert="eaVert"/>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D84AC192-E22E-E169-DCFC-E41635F16446}"/>
              </a:ext>
            </a:extLst>
          </p:cNvPr>
          <p:cNvSpPr>
            <a:spLocks noGrp="1"/>
          </p:cNvSpPr>
          <p:nvPr>
            <p:ph type="body" orient="vert" idx="1"/>
          </p:nvPr>
        </p:nvSpPr>
        <p:spPr>
          <a:xfrm>
            <a:off x="838200" y="365125"/>
            <a:ext cx="7734300" cy="5811838"/>
          </a:xfrm>
        </p:spPr>
        <p:txBody>
          <a:bodyPr vert="eaVert"/>
          <a:lstStyle>
            <a:lvl1pPr>
              <a:defRPr>
                <a:latin typeface="Nirmala Text" panose="020B0502040204020203" pitchFamily="34" charset="0"/>
                <a:ea typeface="Nirmala Text" panose="020B0502040204020203" pitchFamily="34" charset="0"/>
                <a:cs typeface="Nirmala Text" panose="020B0502040204020203" pitchFamily="34" charset="0"/>
              </a:defRPr>
            </a:lvl1pPr>
            <a:lvl2pPr>
              <a:defRPr>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4D96DC8-FC54-5C32-A794-301BDCF15DAE}"/>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47BFF6B0-A1EF-31E8-B46F-D2C5D76C3929}"/>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C5ACABBE-B1B3-22EB-4B0E-AD6D9159F3AF}"/>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D871B3EE-4917-5E19-2B84-28BCE110E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219759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2112D-0AE2-E7D8-DCDE-7853A4D4DBF6}"/>
              </a:ext>
            </a:extLst>
          </p:cNvPr>
          <p:cNvSpPr>
            <a:spLocks noGrp="1"/>
          </p:cNvSpPr>
          <p:nvPr>
            <p:ph type="title"/>
          </p:nvPr>
        </p:nvSpPr>
        <p:spPr>
          <a:xfrm>
            <a:off x="1104900" y="365125"/>
            <a:ext cx="10248900" cy="1325563"/>
          </a:xfrm>
        </p:spPr>
        <p:txBody>
          <a:bodyPr>
            <a:normAutofit/>
          </a:bodyPr>
          <a:lstStyle>
            <a:lvl1pPr>
              <a:defRPr sz="4000" b="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E68B4EC7-BD49-C26C-F11C-A664AFD68809}"/>
              </a:ext>
            </a:extLst>
          </p:cNvPr>
          <p:cNvSpPr>
            <a:spLocks noGrp="1"/>
          </p:cNvSpPr>
          <p:nvPr>
            <p:ph idx="1"/>
          </p:nvPr>
        </p:nvSpPr>
        <p:spPr>
          <a:xfrm>
            <a:off x="1104900" y="1825625"/>
            <a:ext cx="10248900" cy="4351338"/>
          </a:xfrm>
        </p:spPr>
        <p:txBody>
          <a:bodyPr/>
          <a:lstStyle>
            <a:lvl1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vl2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2pPr>
            <a:lvl3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3pPr>
            <a:lvl4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4pPr>
            <a:lvl5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BCE0704-26F5-3F08-3700-BEC2D21C37E1}"/>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B4FE7BAA-9014-2A64-C64D-6226671FB424}"/>
              </a:ext>
            </a:extLst>
          </p:cNvPr>
          <p:cNvSpPr>
            <a:spLocks noGrp="1"/>
          </p:cNvSpPr>
          <p:nvPr>
            <p:ph type="ftr" sz="quarter" idx="11"/>
          </p:nvPr>
        </p:nvSpPr>
        <p:spPr/>
        <p:txBody>
          <a:bodyPr/>
          <a:lstStyle/>
          <a:p>
            <a:r>
              <a:rPr lang="sv-SE" dirty="0"/>
              <a:t>ÅRSRAPPORT 2023</a:t>
            </a:r>
          </a:p>
        </p:txBody>
      </p:sp>
      <p:sp>
        <p:nvSpPr>
          <p:cNvPr id="6" name="Platshållare för bildnummer 5">
            <a:extLst>
              <a:ext uri="{FF2B5EF4-FFF2-40B4-BE49-F238E27FC236}">
                <a16:creationId xmlns:a16="http://schemas.microsoft.com/office/drawing/2014/main" id="{462B5652-4701-64B9-61B3-DC371A17CE4A}"/>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9" name="Bildobjekt 8" descr="En bild som visar Teckensnitt, logotyp, Grafik, text&#10;&#10;Automatiskt genererad beskrivning">
            <a:extLst>
              <a:ext uri="{FF2B5EF4-FFF2-40B4-BE49-F238E27FC236}">
                <a16:creationId xmlns:a16="http://schemas.microsoft.com/office/drawing/2014/main" id="{BFF9B92A-04BE-7CC8-FF50-EA1376DC0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02477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1428DF-101E-C3BC-FF87-8AF6DAB112CD}"/>
              </a:ext>
            </a:extLst>
          </p:cNvPr>
          <p:cNvSpPr>
            <a:spLocks noGrp="1"/>
          </p:cNvSpPr>
          <p:nvPr>
            <p:ph type="title"/>
          </p:nvPr>
        </p:nvSpPr>
        <p:spPr>
          <a:xfrm>
            <a:off x="831850" y="1709738"/>
            <a:ext cx="10515600" cy="2852737"/>
          </a:xfrm>
        </p:spPr>
        <p:txBody>
          <a:bodyPr anchor="b"/>
          <a:lstStyle>
            <a:lvl1pPr>
              <a:defRPr sz="6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F7370A3-53B3-6A70-608F-12F704A15B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9EDAF80B-1957-E4C9-D6CA-99B17115A593}"/>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33659EA4-7847-08A1-C80A-00C257124C2B}"/>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7B2FA282-BD7D-C2D4-0535-7BC995C8BF4F}"/>
              </a:ext>
            </a:extLst>
          </p:cNvPr>
          <p:cNvSpPr>
            <a:spLocks noGrp="1"/>
          </p:cNvSpPr>
          <p:nvPr>
            <p:ph type="sldNum" sz="quarter" idx="12"/>
          </p:nvPr>
        </p:nvSpPr>
        <p:spPr/>
        <p:txBody>
          <a:bodyPr/>
          <a:lstStyle/>
          <a:p>
            <a:fld id="{2D537135-7AD0-406F-8FAB-3FBC050A0667}" type="slidenum">
              <a:rPr lang="sv-SE" smtClean="0"/>
              <a:t>‹#›</a:t>
            </a:fld>
            <a:endParaRPr lang="sv-SE"/>
          </a:p>
        </p:txBody>
      </p:sp>
    </p:spTree>
    <p:extLst>
      <p:ext uri="{BB962C8B-B14F-4D97-AF65-F5344CB8AC3E}">
        <p14:creationId xmlns:p14="http://schemas.microsoft.com/office/powerpoint/2010/main" val="377164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563328-9BC4-1F90-6E92-DC0FEE9CCFA4}"/>
              </a:ext>
            </a:extLst>
          </p:cNvPr>
          <p:cNvSpPr>
            <a:spLocks noGrp="1"/>
          </p:cNvSpPr>
          <p:nvPr>
            <p:ph type="title" hasCustomPrompt="1"/>
          </p:nvPr>
        </p:nvSpPr>
        <p:spPr>
          <a:xfrm>
            <a:off x="1133474" y="365125"/>
            <a:ext cx="10220325" cy="1325563"/>
          </a:xfrm>
        </p:spPr>
        <p:txBody>
          <a:bodyPr>
            <a:normAutofit/>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 här för att ändra mall för rubrikformat</a:t>
            </a:r>
          </a:p>
        </p:txBody>
      </p:sp>
      <p:sp>
        <p:nvSpPr>
          <p:cNvPr id="3" name="Platshållare för innehåll 2">
            <a:extLst>
              <a:ext uri="{FF2B5EF4-FFF2-40B4-BE49-F238E27FC236}">
                <a16:creationId xmlns:a16="http://schemas.microsoft.com/office/drawing/2014/main" id="{548378D2-7301-7A62-5BD6-08A552454786}"/>
              </a:ext>
            </a:extLst>
          </p:cNvPr>
          <p:cNvSpPr>
            <a:spLocks noGrp="1"/>
          </p:cNvSpPr>
          <p:nvPr>
            <p:ph sz="half" idx="1"/>
          </p:nvPr>
        </p:nvSpPr>
        <p:spPr>
          <a:xfrm>
            <a:off x="1123950" y="1825625"/>
            <a:ext cx="5181600" cy="4351338"/>
          </a:xfrm>
        </p:spPr>
        <p:txBody>
          <a:bodyPr/>
          <a:lstStyle>
            <a:lvl1pPr marL="0" indent="0">
              <a:buNone/>
              <a:defRPr sz="2000">
                <a:latin typeface="Nirmala Text" panose="020B0502040204020203" pitchFamily="34" charset="0"/>
                <a:ea typeface="Nirmala Text" panose="020B0502040204020203" pitchFamily="34" charset="0"/>
                <a:cs typeface="Nirmala Text" panose="020B0502040204020203" pitchFamily="34" charset="0"/>
              </a:defRPr>
            </a:lvl1pPr>
            <a:lvl2pPr marL="800100" indent="-342900">
              <a:buFont typeface="Arial" panose="020B0604020202020204" pitchFamily="34" charset="0"/>
              <a:buChar char="•"/>
              <a:defRPr sz="1800">
                <a:latin typeface="Nirmala Text" panose="020B0502040204020203" pitchFamily="34" charset="0"/>
                <a:ea typeface="Nirmala Text" panose="020B0502040204020203" pitchFamily="34" charset="0"/>
                <a:cs typeface="Nirmala Text" panose="020B0502040204020203" pitchFamily="34" charset="0"/>
              </a:defRPr>
            </a:lvl2pPr>
            <a:lvl3pPr marL="914400" indent="0">
              <a:buNone/>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4" name="Platshållare för innehåll 3">
            <a:extLst>
              <a:ext uri="{FF2B5EF4-FFF2-40B4-BE49-F238E27FC236}">
                <a16:creationId xmlns:a16="http://schemas.microsoft.com/office/drawing/2014/main" id="{7A3292A5-A4B9-41AB-E786-6E71CA0BFA8E}"/>
              </a:ext>
            </a:extLst>
          </p:cNvPr>
          <p:cNvSpPr>
            <a:spLocks noGrp="1"/>
          </p:cNvSpPr>
          <p:nvPr>
            <p:ph sz="half" idx="2"/>
          </p:nvPr>
        </p:nvSpPr>
        <p:spPr>
          <a:xfrm>
            <a:off x="6505574" y="1825625"/>
            <a:ext cx="4848225" cy="4351338"/>
          </a:xfrm>
        </p:spPr>
        <p:txBody>
          <a:bodyPr/>
          <a:lstStyle>
            <a:lvl1pPr marL="0" indent="0">
              <a:buNone/>
              <a:defRPr sz="2000">
                <a:latin typeface="Nirmala Text" panose="020B0502040204020203" pitchFamily="34" charset="0"/>
                <a:ea typeface="Nirmala Text" panose="020B0502040204020203" pitchFamily="34" charset="0"/>
                <a:cs typeface="Nirmala Text" panose="020B0502040204020203" pitchFamily="34" charset="0"/>
              </a:defRPr>
            </a:lvl1pPr>
            <a:lvl2pP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5" name="Platshållare för datum 4">
            <a:extLst>
              <a:ext uri="{FF2B5EF4-FFF2-40B4-BE49-F238E27FC236}">
                <a16:creationId xmlns:a16="http://schemas.microsoft.com/office/drawing/2014/main" id="{C76587FB-52A0-ED91-3655-51366DDA47FA}"/>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7B009058-F273-CD52-ABB4-7C5FC6F9BEFA}"/>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AEB234F9-41A7-B501-6075-BD80698A476F}"/>
              </a:ext>
            </a:extLst>
          </p:cNvPr>
          <p:cNvSpPr>
            <a:spLocks noGrp="1"/>
          </p:cNvSpPr>
          <p:nvPr>
            <p:ph type="sldNum" sz="quarter" idx="12"/>
          </p:nvPr>
        </p:nvSpPr>
        <p:spPr/>
        <p:txBody>
          <a:bodyPr/>
          <a:lstStyle/>
          <a:p>
            <a:fld id="{2D537135-7AD0-406F-8FAB-3FBC050A0667}" type="slidenum">
              <a:rPr lang="sv-SE" smtClean="0"/>
              <a:t>‹#›</a:t>
            </a:fld>
            <a:endParaRPr lang="sv-SE"/>
          </a:p>
        </p:txBody>
      </p:sp>
    </p:spTree>
    <p:extLst>
      <p:ext uri="{BB962C8B-B14F-4D97-AF65-F5344CB8AC3E}">
        <p14:creationId xmlns:p14="http://schemas.microsoft.com/office/powerpoint/2010/main" val="5380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AB8D05-ECAF-B4B7-F674-AF8DD22E543D}"/>
              </a:ext>
            </a:extLst>
          </p:cNvPr>
          <p:cNvSpPr>
            <a:spLocks noGrp="1"/>
          </p:cNvSpPr>
          <p:nvPr>
            <p:ph type="title"/>
          </p:nvPr>
        </p:nvSpPr>
        <p:spPr>
          <a:xfrm>
            <a:off x="1152524" y="365125"/>
            <a:ext cx="10202863" cy="1325563"/>
          </a:xfrm>
        </p:spPr>
        <p:txBody>
          <a:bodyPr>
            <a:normAutofit/>
          </a:bodyPr>
          <a:lstStyle>
            <a:lvl1pPr>
              <a:defRPr sz="36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FAA3707-9AF9-A522-0C95-EF88E6EEF3DB}"/>
              </a:ext>
            </a:extLst>
          </p:cNvPr>
          <p:cNvSpPr>
            <a:spLocks noGrp="1"/>
          </p:cNvSpPr>
          <p:nvPr>
            <p:ph type="body" idx="1"/>
          </p:nvPr>
        </p:nvSpPr>
        <p:spPr>
          <a:xfrm>
            <a:off x="115252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75A0360F-E9BF-64DC-ECF2-BE2853699DB5}"/>
              </a:ext>
            </a:extLst>
          </p:cNvPr>
          <p:cNvSpPr>
            <a:spLocks noGrp="1"/>
          </p:cNvSpPr>
          <p:nvPr>
            <p:ph sz="half" idx="2"/>
          </p:nvPr>
        </p:nvSpPr>
        <p:spPr>
          <a:xfrm>
            <a:off x="1152524" y="2505075"/>
            <a:ext cx="5157787" cy="3684588"/>
          </a:xfrm>
        </p:spPr>
        <p:txBody>
          <a:bodyPr/>
          <a:lstStyle>
            <a:lvl1pPr>
              <a:defRPr sz="2000">
                <a:latin typeface="Nirmala Text" panose="020B0502040204020203" pitchFamily="34" charset="0"/>
                <a:ea typeface="Nirmala Text" panose="020B0502040204020203" pitchFamily="34" charset="0"/>
                <a:cs typeface="Nirmala Text" panose="020B0502040204020203" pitchFamily="34" charset="0"/>
              </a:defRPr>
            </a:lvl1pPr>
            <a:lvl2pPr marL="742950" indent="-285750">
              <a:buFont typeface="Arial" panose="020B0604020202020204" pitchFamily="34" charset="0"/>
              <a:buChar cha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a:p>
            <a:pPr lvl="1"/>
            <a:endParaRPr lang="sv-SE" dirty="0"/>
          </a:p>
        </p:txBody>
      </p:sp>
      <p:sp>
        <p:nvSpPr>
          <p:cNvPr id="5" name="Platshållare för text 4">
            <a:extLst>
              <a:ext uri="{FF2B5EF4-FFF2-40B4-BE49-F238E27FC236}">
                <a16:creationId xmlns:a16="http://schemas.microsoft.com/office/drawing/2014/main" id="{053FB514-E1C7-E6C8-022B-669228291E4A}"/>
              </a:ext>
            </a:extLst>
          </p:cNvPr>
          <p:cNvSpPr>
            <a:spLocks noGrp="1"/>
          </p:cNvSpPr>
          <p:nvPr>
            <p:ph type="body" sz="quarter" idx="3"/>
          </p:nvPr>
        </p:nvSpPr>
        <p:spPr>
          <a:xfrm>
            <a:off x="6486524" y="1681163"/>
            <a:ext cx="4868863" cy="823912"/>
          </a:xfrm>
        </p:spPr>
        <p:txBody>
          <a:bodyPr anchor="b"/>
          <a:lstStyle>
            <a:lvl1pPr marL="0" indent="0">
              <a:buNone/>
              <a:defRPr sz="2400" b="1">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089A49D7-5491-CEA7-F363-478671F4087E}"/>
              </a:ext>
            </a:extLst>
          </p:cNvPr>
          <p:cNvSpPr>
            <a:spLocks noGrp="1"/>
          </p:cNvSpPr>
          <p:nvPr>
            <p:ph sz="quarter" idx="4"/>
          </p:nvPr>
        </p:nvSpPr>
        <p:spPr>
          <a:xfrm>
            <a:off x="6486524" y="2505075"/>
            <a:ext cx="4868863" cy="3684588"/>
          </a:xfrm>
        </p:spPr>
        <p:txBody>
          <a:bodyPr/>
          <a:lstStyle>
            <a:lvl1pPr>
              <a:defRPr sz="2000">
                <a:latin typeface="Nirmala Text" panose="020B0502040204020203" pitchFamily="34" charset="0"/>
                <a:ea typeface="Nirmala Text" panose="020B0502040204020203" pitchFamily="34" charset="0"/>
                <a:cs typeface="Nirmala Text" panose="020B0502040204020203" pitchFamily="34" charset="0"/>
              </a:defRPr>
            </a:lvl1pPr>
            <a:lvl2pP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7" name="Platshållare för datum 6">
            <a:extLst>
              <a:ext uri="{FF2B5EF4-FFF2-40B4-BE49-F238E27FC236}">
                <a16:creationId xmlns:a16="http://schemas.microsoft.com/office/drawing/2014/main" id="{049424C6-3301-94DF-D47F-10B656B4CEBE}"/>
              </a:ext>
            </a:extLst>
          </p:cNvPr>
          <p:cNvSpPr>
            <a:spLocks noGrp="1"/>
          </p:cNvSpPr>
          <p:nvPr>
            <p:ph type="dt" sz="half" idx="10"/>
          </p:nvPr>
        </p:nvSpPr>
        <p:spPr/>
        <p:txBody>
          <a:bodyPr/>
          <a:lstStyle/>
          <a:p>
            <a:r>
              <a:rPr lang="sv-SE"/>
              <a:t>2024-07-03</a:t>
            </a:r>
          </a:p>
        </p:txBody>
      </p:sp>
      <p:sp>
        <p:nvSpPr>
          <p:cNvPr id="8" name="Platshållare för sidfot 7">
            <a:extLst>
              <a:ext uri="{FF2B5EF4-FFF2-40B4-BE49-F238E27FC236}">
                <a16:creationId xmlns:a16="http://schemas.microsoft.com/office/drawing/2014/main" id="{C2242D94-0395-536B-9E25-9699CC284628}"/>
              </a:ext>
            </a:extLst>
          </p:cNvPr>
          <p:cNvSpPr>
            <a:spLocks noGrp="1"/>
          </p:cNvSpPr>
          <p:nvPr>
            <p:ph type="ftr" sz="quarter" idx="11"/>
          </p:nvPr>
        </p:nvSpPr>
        <p:spPr/>
        <p:txBody>
          <a:bodyPr/>
          <a:lstStyle/>
          <a:p>
            <a:r>
              <a:rPr lang="sv-SE"/>
              <a:t>ÅRSRAPPORT 2023</a:t>
            </a:r>
          </a:p>
        </p:txBody>
      </p:sp>
      <p:sp>
        <p:nvSpPr>
          <p:cNvPr id="9" name="Platshållare för bildnummer 8">
            <a:extLst>
              <a:ext uri="{FF2B5EF4-FFF2-40B4-BE49-F238E27FC236}">
                <a16:creationId xmlns:a16="http://schemas.microsoft.com/office/drawing/2014/main" id="{E31AB889-184D-6161-1771-2E2847BBD5B4}"/>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10" name="Bildobjekt 9" descr="En bild som visar Teckensnitt, logotyp, Grafik, text&#10;&#10;Automatiskt genererad beskrivning">
            <a:extLst>
              <a:ext uri="{FF2B5EF4-FFF2-40B4-BE49-F238E27FC236}">
                <a16:creationId xmlns:a16="http://schemas.microsoft.com/office/drawing/2014/main" id="{0B7B942D-46E8-927E-C041-78D2E6ACF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128105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D0E383-0D59-45DA-E7A7-450B5F8BFA33}"/>
              </a:ext>
            </a:extLst>
          </p:cNvPr>
          <p:cNvSpPr>
            <a:spLocks noGrp="1"/>
          </p:cNvSpPr>
          <p:nvPr>
            <p:ph type="title"/>
          </p:nvPr>
        </p:nvSpPr>
        <p:spPr>
          <a:xfrm>
            <a:off x="1085850" y="365125"/>
            <a:ext cx="10267950" cy="1325563"/>
          </a:xfrm>
        </p:spPr>
        <p:txBody>
          <a:bodyPr>
            <a:normAutofit/>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EBB40EC1-60F7-D056-263B-9AA3517FEC64}"/>
              </a:ext>
            </a:extLst>
          </p:cNvPr>
          <p:cNvSpPr>
            <a:spLocks noGrp="1"/>
          </p:cNvSpPr>
          <p:nvPr>
            <p:ph type="dt" sz="half" idx="10"/>
          </p:nvPr>
        </p:nvSpPr>
        <p:spPr/>
        <p:txBody>
          <a:bodyPr/>
          <a:lstStyle/>
          <a:p>
            <a:r>
              <a:rPr lang="sv-SE"/>
              <a:t>2024-07-03</a:t>
            </a:r>
          </a:p>
        </p:txBody>
      </p:sp>
      <p:sp>
        <p:nvSpPr>
          <p:cNvPr id="4" name="Platshållare för sidfot 3">
            <a:extLst>
              <a:ext uri="{FF2B5EF4-FFF2-40B4-BE49-F238E27FC236}">
                <a16:creationId xmlns:a16="http://schemas.microsoft.com/office/drawing/2014/main" id="{89E53A37-E005-F27C-85E7-683C8EC1A4B4}"/>
              </a:ext>
            </a:extLst>
          </p:cNvPr>
          <p:cNvSpPr>
            <a:spLocks noGrp="1"/>
          </p:cNvSpPr>
          <p:nvPr>
            <p:ph type="ftr" sz="quarter" idx="11"/>
          </p:nvPr>
        </p:nvSpPr>
        <p:spPr/>
        <p:txBody>
          <a:bodyPr/>
          <a:lstStyle/>
          <a:p>
            <a:r>
              <a:rPr lang="sv-SE"/>
              <a:t>ÅRSRAPPORT 2023</a:t>
            </a:r>
          </a:p>
        </p:txBody>
      </p:sp>
      <p:sp>
        <p:nvSpPr>
          <p:cNvPr id="5" name="Platshållare för bildnummer 4">
            <a:extLst>
              <a:ext uri="{FF2B5EF4-FFF2-40B4-BE49-F238E27FC236}">
                <a16:creationId xmlns:a16="http://schemas.microsoft.com/office/drawing/2014/main" id="{14B31E91-DD1F-4B99-24D9-77DE03920191}"/>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6" name="Bildobjekt 5" descr="En bild som visar Teckensnitt, logotyp, Grafik, text&#10;&#10;Automatiskt genererad beskrivning">
            <a:extLst>
              <a:ext uri="{FF2B5EF4-FFF2-40B4-BE49-F238E27FC236}">
                <a16:creationId xmlns:a16="http://schemas.microsoft.com/office/drawing/2014/main" id="{D8581C6F-2F94-39EF-ADE7-0F4257E5E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72643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140231F-9C3D-1EBE-5D0B-77790D706FB4}"/>
              </a:ext>
            </a:extLst>
          </p:cNvPr>
          <p:cNvSpPr>
            <a:spLocks noGrp="1"/>
          </p:cNvSpPr>
          <p:nvPr>
            <p:ph type="dt" sz="half" idx="10"/>
          </p:nvPr>
        </p:nvSpPr>
        <p:spPr/>
        <p:txBody>
          <a:bodyPr/>
          <a:lstStyle/>
          <a:p>
            <a:r>
              <a:rPr lang="sv-SE"/>
              <a:t>2024-07-03</a:t>
            </a:r>
          </a:p>
        </p:txBody>
      </p:sp>
      <p:sp>
        <p:nvSpPr>
          <p:cNvPr id="3" name="Platshållare för sidfot 2">
            <a:extLst>
              <a:ext uri="{FF2B5EF4-FFF2-40B4-BE49-F238E27FC236}">
                <a16:creationId xmlns:a16="http://schemas.microsoft.com/office/drawing/2014/main" id="{75C16A8F-FAC7-7CE5-DFC8-6136C05FC9DC}"/>
              </a:ext>
            </a:extLst>
          </p:cNvPr>
          <p:cNvSpPr>
            <a:spLocks noGrp="1"/>
          </p:cNvSpPr>
          <p:nvPr>
            <p:ph type="ftr" sz="quarter" idx="11"/>
          </p:nvPr>
        </p:nvSpPr>
        <p:spPr/>
        <p:txBody>
          <a:bodyPr/>
          <a:lstStyle/>
          <a:p>
            <a:r>
              <a:rPr lang="sv-SE"/>
              <a:t>ÅRSRAPPORT 2023</a:t>
            </a:r>
          </a:p>
        </p:txBody>
      </p:sp>
      <p:sp>
        <p:nvSpPr>
          <p:cNvPr id="4" name="Platshållare för bildnummer 3">
            <a:extLst>
              <a:ext uri="{FF2B5EF4-FFF2-40B4-BE49-F238E27FC236}">
                <a16:creationId xmlns:a16="http://schemas.microsoft.com/office/drawing/2014/main" id="{FAA57678-88A9-7E34-ED0B-566A6171640D}"/>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5" name="Bildobjekt 4" descr="En bild som visar Teckensnitt, logotyp, Grafik, text&#10;&#10;Automatiskt genererad beskrivning">
            <a:extLst>
              <a:ext uri="{FF2B5EF4-FFF2-40B4-BE49-F238E27FC236}">
                <a16:creationId xmlns:a16="http://schemas.microsoft.com/office/drawing/2014/main" id="{363AB4AA-ED8D-F587-797B-7D7B690121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12684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BED72-43AC-4A69-1698-A50EBBAF04B4}"/>
              </a:ext>
            </a:extLst>
          </p:cNvPr>
          <p:cNvSpPr>
            <a:spLocks noGrp="1"/>
          </p:cNvSpPr>
          <p:nvPr>
            <p:ph type="title"/>
          </p:nvPr>
        </p:nvSpPr>
        <p:spPr>
          <a:xfrm>
            <a:off x="839788" y="457200"/>
            <a:ext cx="3932237" cy="1600200"/>
          </a:xfrm>
        </p:spPr>
        <p:txBody>
          <a:bodyPr anchor="b"/>
          <a:lstStyle>
            <a:lvl1pPr>
              <a:defRPr sz="28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79FDF56-C81D-6A07-2AF3-8DB412C35F0A}"/>
              </a:ext>
            </a:extLst>
          </p:cNvPr>
          <p:cNvSpPr>
            <a:spLocks noGrp="1"/>
          </p:cNvSpPr>
          <p:nvPr>
            <p:ph idx="1"/>
          </p:nvPr>
        </p:nvSpPr>
        <p:spPr>
          <a:xfrm>
            <a:off x="5183188" y="987425"/>
            <a:ext cx="6172200" cy="4873625"/>
          </a:xfrm>
        </p:spPr>
        <p:txBody>
          <a:bodyPr/>
          <a:lstStyle>
            <a:lvl1pPr>
              <a:defRPr sz="3200">
                <a:latin typeface="Nirmala Text" panose="020B0502040204020203" pitchFamily="34" charset="0"/>
                <a:ea typeface="Nirmala Text" panose="020B0502040204020203" pitchFamily="34" charset="0"/>
                <a:cs typeface="Nirmala Text" panose="020B0502040204020203" pitchFamily="34" charset="0"/>
              </a:defRPr>
            </a:lvl1pPr>
            <a:lvl2pPr>
              <a:defRPr sz="2800">
                <a:latin typeface="Nirmala Text" panose="020B0502040204020203" pitchFamily="34" charset="0"/>
                <a:ea typeface="Nirmala Text" panose="020B0502040204020203" pitchFamily="34" charset="0"/>
                <a:cs typeface="Nirmala Text" panose="020B0502040204020203" pitchFamily="34" charset="0"/>
              </a:defRPr>
            </a:lvl2pPr>
            <a:lvl3pPr>
              <a:defRPr sz="2400">
                <a:latin typeface="Nirmala Text" panose="020B0502040204020203" pitchFamily="34" charset="0"/>
                <a:ea typeface="Nirmala Text" panose="020B0502040204020203" pitchFamily="34" charset="0"/>
                <a:cs typeface="Nirmala Text" panose="020B0502040204020203" pitchFamily="34" charset="0"/>
              </a:defRPr>
            </a:lvl3pPr>
            <a:lvl4pPr>
              <a:defRPr sz="2000">
                <a:latin typeface="Nirmala Text" panose="020B0502040204020203" pitchFamily="34" charset="0"/>
                <a:ea typeface="Nirmala Text" panose="020B0502040204020203" pitchFamily="34" charset="0"/>
                <a:cs typeface="Nirmala Text" panose="020B0502040204020203" pitchFamily="34" charset="0"/>
              </a:defRPr>
            </a:lvl4pPr>
            <a:lvl5pPr>
              <a:defRPr sz="2000">
                <a:latin typeface="Nirmala Text" panose="020B0502040204020203" pitchFamily="34" charset="0"/>
                <a:ea typeface="Nirmala Text" panose="020B0502040204020203" pitchFamily="34" charset="0"/>
                <a:cs typeface="Nirmala Text" panose="020B0502040204020203" pitchFamily="34" charset="0"/>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7703055D-EE66-0EAA-DC7A-F49FC8522092}"/>
              </a:ext>
            </a:extLst>
          </p:cNvPr>
          <p:cNvSpPr>
            <a:spLocks noGrp="1"/>
          </p:cNvSpPr>
          <p:nvPr>
            <p:ph type="body" sz="half" idx="2"/>
          </p:nvPr>
        </p:nvSpPr>
        <p:spPr>
          <a:xfrm>
            <a:off x="839788" y="2057400"/>
            <a:ext cx="3932237" cy="3811588"/>
          </a:xfrm>
        </p:spPr>
        <p:txBody>
          <a:bodyPr/>
          <a:lstStyle>
            <a:lvl1pPr marL="0" indent="0">
              <a:buNone/>
              <a:defRPr sz="1600">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A747DECA-65DF-0E6C-406F-71C1D11FBDBF}"/>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5B3F3ABE-6AE5-E89E-2989-839334650117}"/>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20E1036F-0DBB-9198-43AE-E2EB14B4E78A}"/>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8" name="Bildobjekt 7" descr="En bild som visar Teckensnitt, logotyp, Grafik, text&#10;&#10;Automatiskt genererad beskrivning">
            <a:extLst>
              <a:ext uri="{FF2B5EF4-FFF2-40B4-BE49-F238E27FC236}">
                <a16:creationId xmlns:a16="http://schemas.microsoft.com/office/drawing/2014/main" id="{CECB130B-353B-4296-8DD3-69EC7757B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53959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C0A39-7989-2411-6643-456092F9CBD8}"/>
              </a:ext>
            </a:extLst>
          </p:cNvPr>
          <p:cNvSpPr>
            <a:spLocks noGrp="1"/>
          </p:cNvSpPr>
          <p:nvPr>
            <p:ph type="title"/>
          </p:nvPr>
        </p:nvSpPr>
        <p:spPr>
          <a:xfrm>
            <a:off x="839788" y="457200"/>
            <a:ext cx="3932237" cy="1600200"/>
          </a:xfrm>
        </p:spPr>
        <p:txBody>
          <a:bodyPr anchor="b">
            <a:normAutofit/>
          </a:bodyPr>
          <a:lstStyle>
            <a:lvl1pPr>
              <a:defRPr sz="28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256F452B-C4BF-96F6-9DF1-00CA13D04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5EC62DDD-4036-D77C-6761-D55E0C01477F}"/>
              </a:ext>
            </a:extLst>
          </p:cNvPr>
          <p:cNvSpPr>
            <a:spLocks noGrp="1"/>
          </p:cNvSpPr>
          <p:nvPr>
            <p:ph type="body" sz="half" idx="2"/>
          </p:nvPr>
        </p:nvSpPr>
        <p:spPr>
          <a:xfrm>
            <a:off x="839788" y="2057400"/>
            <a:ext cx="3932237" cy="3811588"/>
          </a:xfrm>
        </p:spPr>
        <p:txBody>
          <a:bodyPr/>
          <a:lstStyle>
            <a:lvl1pPr marL="0" indent="0">
              <a:buNone/>
              <a:defRPr sz="1600">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E05D8CB9-9B16-DA13-F4F9-E32F6262EA6A}"/>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FA14F369-8D67-FEDF-5B45-45B88D0C8CB3}"/>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CD06E19B-DD64-FE99-15C8-DA4C6280F32D}"/>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8" name="Bildobjekt 7" descr="En bild som visar Teckensnitt, logotyp, Grafik, text&#10;&#10;Automatiskt genererad beskrivning">
            <a:extLst>
              <a:ext uri="{FF2B5EF4-FFF2-40B4-BE49-F238E27FC236}">
                <a16:creationId xmlns:a16="http://schemas.microsoft.com/office/drawing/2014/main" id="{9023DC02-B084-BE8E-C614-611D56DE3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411539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3312AC-F0DA-1481-0F52-F70157ECCF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407F24A-ACC7-84C0-9C3C-B693BDD2C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7FC78BC-C369-C2A2-54EB-5ADA5F98B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sv-SE"/>
              <a:t>2024-07-03</a:t>
            </a:r>
          </a:p>
        </p:txBody>
      </p:sp>
      <p:sp>
        <p:nvSpPr>
          <p:cNvPr id="5" name="Platshållare för sidfot 4">
            <a:extLst>
              <a:ext uri="{FF2B5EF4-FFF2-40B4-BE49-F238E27FC236}">
                <a16:creationId xmlns:a16="http://schemas.microsoft.com/office/drawing/2014/main" id="{B005DCEA-3B44-C66B-FB33-5766373BF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sv-SE"/>
              <a:t>ÅRSRAPPORT 2023</a:t>
            </a:r>
          </a:p>
        </p:txBody>
      </p:sp>
      <p:sp>
        <p:nvSpPr>
          <p:cNvPr id="6" name="Platshållare för bildnummer 5">
            <a:extLst>
              <a:ext uri="{FF2B5EF4-FFF2-40B4-BE49-F238E27FC236}">
                <a16:creationId xmlns:a16="http://schemas.microsoft.com/office/drawing/2014/main" id="{58A08734-D652-F6E5-3ADA-30E7CE283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9EEFF0C6-48B5-9406-079E-4F4782A099F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2409237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0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89D640-966B-B686-A3A6-7E1D0623DB80}"/>
              </a:ext>
            </a:extLst>
          </p:cNvPr>
          <p:cNvSpPr>
            <a:spLocks noGrp="1"/>
          </p:cNvSpPr>
          <p:nvPr>
            <p:ph type="title"/>
          </p:nvPr>
        </p:nvSpPr>
        <p:spPr/>
        <p:txBody>
          <a:bodyPr/>
          <a:lstStyle/>
          <a:p>
            <a:r>
              <a:rPr lang="sv-SE" dirty="0"/>
              <a:t>Rapporter – </a:t>
            </a:r>
            <a:br>
              <a:rPr lang="sv-SE" dirty="0"/>
            </a:br>
            <a:r>
              <a:rPr lang="sv-SE" dirty="0"/>
              <a:t>Parodontit och </a:t>
            </a:r>
            <a:r>
              <a:rPr lang="sv-SE" dirty="0" err="1"/>
              <a:t>periimplantit</a:t>
            </a:r>
            <a:endParaRPr lang="sv-SE" dirty="0"/>
          </a:p>
        </p:txBody>
      </p:sp>
      <p:sp>
        <p:nvSpPr>
          <p:cNvPr id="3" name="Platshållare för text 2">
            <a:extLst>
              <a:ext uri="{FF2B5EF4-FFF2-40B4-BE49-F238E27FC236}">
                <a16:creationId xmlns:a16="http://schemas.microsoft.com/office/drawing/2014/main" id="{4C087D25-4042-58F1-D90F-BEB39C662B77}"/>
              </a:ext>
            </a:extLst>
          </p:cNvPr>
          <p:cNvSpPr>
            <a:spLocks noGrp="1"/>
          </p:cNvSpPr>
          <p:nvPr>
            <p:ph type="body" idx="1"/>
          </p:nvPr>
        </p:nvSpPr>
        <p:spPr/>
        <p:txBody>
          <a:bodyPr/>
          <a:lstStyle/>
          <a:p>
            <a:r>
              <a:rPr lang="sv-SE" dirty="0"/>
              <a:t>Svenskt kvalitetsregister för karies och parodontit </a:t>
            </a:r>
          </a:p>
          <a:p>
            <a:r>
              <a:rPr lang="sv-SE" dirty="0"/>
              <a:t>ÅRSRAPPORT 2023</a:t>
            </a:r>
          </a:p>
        </p:txBody>
      </p:sp>
      <p:sp>
        <p:nvSpPr>
          <p:cNvPr id="4" name="Platshållare för datum 3">
            <a:extLst>
              <a:ext uri="{FF2B5EF4-FFF2-40B4-BE49-F238E27FC236}">
                <a16:creationId xmlns:a16="http://schemas.microsoft.com/office/drawing/2014/main" id="{D8DAA699-1576-80A8-4318-4A907DCE1463}"/>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95FD938A-5B10-319A-82C4-4735C018892B}"/>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54B0E77C-81EC-C51C-870C-734F929BFF57}"/>
              </a:ext>
            </a:extLst>
          </p:cNvPr>
          <p:cNvSpPr>
            <a:spLocks noGrp="1"/>
          </p:cNvSpPr>
          <p:nvPr>
            <p:ph type="sldNum" sz="quarter" idx="12"/>
          </p:nvPr>
        </p:nvSpPr>
        <p:spPr/>
        <p:txBody>
          <a:bodyPr/>
          <a:lstStyle/>
          <a:p>
            <a:fld id="{2D537135-7AD0-406F-8FAB-3FBC050A0667}" type="slidenum">
              <a:rPr lang="sv-SE" smtClean="0"/>
              <a:t>1</a:t>
            </a:fld>
            <a:endParaRPr lang="sv-SE" dirty="0"/>
          </a:p>
        </p:txBody>
      </p:sp>
    </p:spTree>
    <p:extLst>
      <p:ext uri="{BB962C8B-B14F-4D97-AF65-F5344CB8AC3E}">
        <p14:creationId xmlns:p14="http://schemas.microsoft.com/office/powerpoint/2010/main" val="392974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353238-EB9D-6DF2-7537-FEC2B1385EF3}"/>
              </a:ext>
            </a:extLst>
          </p:cNvPr>
          <p:cNvSpPr>
            <a:spLocks noGrp="1"/>
          </p:cNvSpPr>
          <p:nvPr>
            <p:ph type="title"/>
          </p:nvPr>
        </p:nvSpPr>
        <p:spPr/>
        <p:txBody>
          <a:bodyPr>
            <a:normAutofit fontScale="90000"/>
          </a:bodyPr>
          <a:lstStyle/>
          <a:p>
            <a:r>
              <a:rPr lang="sv-SE" sz="2800" dirty="0"/>
              <a:t>Antal utförda behandlingsåtgärder vid parodontit och skattad behandlingskostnad i miljoner kronor, individer 20 år och äldre, allmäntandvård, 2011–2013 och 2021–2023</a:t>
            </a:r>
            <a:br>
              <a:rPr lang="sv-SE" sz="2800"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21A</a:t>
            </a:r>
            <a:endParaRPr lang="sv-SE" sz="2800" dirty="0"/>
          </a:p>
        </p:txBody>
      </p:sp>
      <p:sp>
        <p:nvSpPr>
          <p:cNvPr id="4" name="Platshållare för innehåll 3">
            <a:extLst>
              <a:ext uri="{FF2B5EF4-FFF2-40B4-BE49-F238E27FC236}">
                <a16:creationId xmlns:a16="http://schemas.microsoft.com/office/drawing/2014/main" id="{0BDE3A93-D08C-C2B4-0CCF-217DBD774E8C}"/>
              </a:ext>
            </a:extLst>
          </p:cNvPr>
          <p:cNvSpPr>
            <a:spLocks noGrp="1"/>
          </p:cNvSpPr>
          <p:nvPr>
            <p:ph sz="half" idx="2"/>
          </p:nvPr>
        </p:nvSpPr>
        <p:spPr>
          <a:xfrm>
            <a:off x="7608514" y="1825625"/>
            <a:ext cx="3745285" cy="4351338"/>
          </a:xfrm>
        </p:spPr>
        <p:txBody>
          <a:bodyPr>
            <a:normAutofit fontScale="92500"/>
          </a:bodyPr>
          <a:lstStyle/>
          <a:p>
            <a:r>
              <a:rPr lang="sv-SE" sz="1700" dirty="0"/>
              <a:t>TEKNISK BESKRIVNING</a:t>
            </a:r>
          </a:p>
          <a:p>
            <a:pPr>
              <a:lnSpc>
                <a:spcPct val="110000"/>
              </a:lnSpc>
              <a:spcAft>
                <a:spcPts val="800"/>
              </a:spcAft>
            </a:pPr>
            <a:r>
              <a:rPr lang="sv-SE" sz="13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a:lnSpc>
                <a:spcPct val="110000"/>
              </a:lnSpc>
              <a:spcAft>
                <a:spcPts val="800"/>
              </a:spcAft>
            </a:pPr>
            <a:r>
              <a:rPr lang="sv-SE" sz="1300" dirty="0">
                <a:effectLst/>
                <a:latin typeface="Nirmala UI" panose="020B0502040204020203" pitchFamily="34" charset="0"/>
                <a:ea typeface="Nirmala UI" panose="020B0502040204020203" pitchFamily="34" charset="0"/>
                <a:cs typeface="Times New Roman" panose="02020603050405020304" pitchFamily="18" charset="0"/>
              </a:rPr>
              <a:t>TIDSPERIODER: 2011–2013 respektive 2021–2023</a:t>
            </a:r>
          </a:p>
          <a:p>
            <a:r>
              <a:rPr lang="sv-SE" sz="1300" dirty="0">
                <a:effectLst/>
                <a:latin typeface="Nirmala UI" panose="020B0502040204020203" pitchFamily="34" charset="0"/>
                <a:ea typeface="Nirmala UI" panose="020B0502040204020203" pitchFamily="34" charset="0"/>
                <a:cs typeface="Times New Roman" panose="02020603050405020304" pitchFamily="18" charset="0"/>
              </a:rPr>
              <a:t>PATIENTER: Individer 20 år och äldre som behandlats under tillstånd parodontit (TLV 3043) under tidsperioden.</a:t>
            </a:r>
          </a:p>
          <a:p>
            <a:r>
              <a:rPr lang="sv-SE" sz="1300" dirty="0">
                <a:effectLst/>
                <a:latin typeface="Nirmala UI" panose="020B0502040204020203" pitchFamily="34" charset="0"/>
                <a:ea typeface="Nirmala UI" panose="020B0502040204020203" pitchFamily="34" charset="0"/>
                <a:cs typeface="Times New Roman" panose="02020603050405020304" pitchFamily="18" charset="0"/>
              </a:rPr>
              <a:t>n = 534 393 (2011–2013)</a:t>
            </a:r>
          </a:p>
          <a:p>
            <a:r>
              <a:rPr lang="sv-SE" sz="1300" dirty="0">
                <a:effectLst/>
                <a:latin typeface="Nirmala UI" panose="020B0502040204020203" pitchFamily="34" charset="0"/>
                <a:ea typeface="Nirmala UI" panose="020B0502040204020203" pitchFamily="34" charset="0"/>
                <a:cs typeface="Times New Roman" panose="02020603050405020304" pitchFamily="18" charset="0"/>
              </a:rPr>
              <a:t>n = 810 808 (2021–2023)</a:t>
            </a:r>
          </a:p>
          <a:p>
            <a:pPr>
              <a:lnSpc>
                <a:spcPct val="110000"/>
              </a:lnSpc>
              <a:spcAft>
                <a:spcPts val="800"/>
              </a:spcAft>
            </a:pPr>
            <a:r>
              <a:rPr lang="sv-SE" sz="1300" dirty="0">
                <a:effectLst/>
                <a:latin typeface="Nirmala UI" panose="020B0502040204020203" pitchFamily="34" charset="0"/>
                <a:ea typeface="Nirmala UI" panose="020B0502040204020203" pitchFamily="34" charset="0"/>
                <a:cs typeface="Times New Roman" panose="02020603050405020304" pitchFamily="18" charset="0"/>
              </a:rPr>
              <a:t>BERÄKNING: Procentuell fördelning av de i legenderna definierade behandlingsåtgärderna, motiverade av diagnos parodontit (TLV 3043), utförda under tidsperioden. För beräkning av skattad kostnad för dessa åtgärder har 2022 års referenspris multiplicerats med de i behandlingsgrupperna ingående åtgärderna. Varje unik individ kan finnas i en eller flera </a:t>
            </a:r>
            <a:r>
              <a:rPr lang="sv-SE" sz="1300" dirty="0" err="1">
                <a:effectLst/>
                <a:latin typeface="Nirmala UI" panose="020B0502040204020203" pitchFamily="34" charset="0"/>
                <a:ea typeface="Nirmala UI" panose="020B0502040204020203" pitchFamily="34" charset="0"/>
                <a:cs typeface="Times New Roman" panose="02020603050405020304" pitchFamily="18" charset="0"/>
              </a:rPr>
              <a:t>åtgärdsgupper</a:t>
            </a:r>
            <a:r>
              <a:rPr lang="sv-SE" sz="1300" dirty="0">
                <a:effectLst/>
                <a:latin typeface="Nirmala UI" panose="020B0502040204020203" pitchFamily="34" charset="0"/>
                <a:ea typeface="Nirmala UI" panose="020B0502040204020203" pitchFamily="34" charset="0"/>
                <a:cs typeface="Times New Roman" panose="02020603050405020304" pitchFamily="18" charset="0"/>
              </a:rPr>
              <a:t>.</a:t>
            </a:r>
          </a:p>
          <a:p>
            <a:endParaRPr lang="sv-SE" dirty="0"/>
          </a:p>
        </p:txBody>
      </p:sp>
      <p:sp>
        <p:nvSpPr>
          <p:cNvPr id="5" name="Platshållare för datum 4">
            <a:extLst>
              <a:ext uri="{FF2B5EF4-FFF2-40B4-BE49-F238E27FC236}">
                <a16:creationId xmlns:a16="http://schemas.microsoft.com/office/drawing/2014/main" id="{5CCE477B-681D-5210-C7B8-2D7E14A7A79F}"/>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EDB9B2E8-D14A-DCA3-6C83-4849C496A24C}"/>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7B6172E-225B-7DF5-30CC-C7B491EB4172}"/>
              </a:ext>
            </a:extLst>
          </p:cNvPr>
          <p:cNvSpPr>
            <a:spLocks noGrp="1"/>
          </p:cNvSpPr>
          <p:nvPr>
            <p:ph type="sldNum" sz="quarter" idx="12"/>
          </p:nvPr>
        </p:nvSpPr>
        <p:spPr/>
        <p:txBody>
          <a:bodyPr/>
          <a:lstStyle/>
          <a:p>
            <a:fld id="{2D537135-7AD0-406F-8FAB-3FBC050A0667}" type="slidenum">
              <a:rPr lang="sv-SE" smtClean="0"/>
              <a:t>10</a:t>
            </a:fld>
            <a:endParaRPr lang="sv-SE"/>
          </a:p>
        </p:txBody>
      </p:sp>
      <p:pic>
        <p:nvPicPr>
          <p:cNvPr id="3" name="Bildobjekt 2">
            <a:extLst>
              <a:ext uri="{FF2B5EF4-FFF2-40B4-BE49-F238E27FC236}">
                <a16:creationId xmlns:a16="http://schemas.microsoft.com/office/drawing/2014/main" id="{B8B8F979-525B-5BA4-CB04-BFA5A2B6D8FB}"/>
              </a:ext>
            </a:extLst>
          </p:cNvPr>
          <p:cNvPicPr>
            <a:picLocks noChangeAspect="1"/>
          </p:cNvPicPr>
          <p:nvPr/>
        </p:nvPicPr>
        <p:blipFill>
          <a:blip r:embed="rId2"/>
          <a:stretch>
            <a:fillRect/>
          </a:stretch>
        </p:blipFill>
        <p:spPr>
          <a:xfrm>
            <a:off x="1228876" y="2089578"/>
            <a:ext cx="6035563" cy="3572566"/>
          </a:xfrm>
          <a:prstGeom prst="rect">
            <a:avLst/>
          </a:prstGeom>
        </p:spPr>
      </p:pic>
    </p:spTree>
    <p:extLst>
      <p:ext uri="{BB962C8B-B14F-4D97-AF65-F5344CB8AC3E}">
        <p14:creationId xmlns:p14="http://schemas.microsoft.com/office/powerpoint/2010/main" val="135733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85EC68-534C-41F7-D0BF-9ABAADFCFFA0}"/>
              </a:ext>
            </a:extLst>
          </p:cNvPr>
          <p:cNvSpPr>
            <a:spLocks noGrp="1"/>
          </p:cNvSpPr>
          <p:nvPr>
            <p:ph type="title"/>
          </p:nvPr>
        </p:nvSpPr>
        <p:spPr>
          <a:xfrm>
            <a:off x="1133474" y="365125"/>
            <a:ext cx="10589339" cy="1325563"/>
          </a:xfrm>
        </p:spPr>
        <p:txBody>
          <a:bodyPr>
            <a:noAutofit/>
          </a:bodyPr>
          <a:lstStyle/>
          <a:p>
            <a:r>
              <a:rPr lang="sv-SE" sz="2400" dirty="0"/>
              <a:t>Procentuell fördelning av utförda behandlingsåtgärder för parodontit (enligt </a:t>
            </a:r>
            <a:r>
              <a:rPr lang="sv-SE" sz="2400" dirty="0" err="1"/>
              <a:t>TLVs</a:t>
            </a:r>
            <a:r>
              <a:rPr lang="sv-SE" sz="2400" dirty="0"/>
              <a:t> åtgärdskategorier, se RAPPORT 21A) och skattade kostnader, individer 20 år och äldre, allmäntandvård, 2011-2013 respektive 2021-2023</a:t>
            </a:r>
            <a:br>
              <a:rPr lang="sv-SE" sz="2400" dirty="0"/>
            </a:br>
            <a:r>
              <a:rPr lang="sv-SE" sz="1800" dirty="0"/>
              <a:t>RAPPORT 21B</a:t>
            </a:r>
            <a:br>
              <a:rPr lang="sv-SE" sz="2400" dirty="0"/>
            </a:br>
            <a:endParaRPr lang="sv-SE" sz="2400" dirty="0"/>
          </a:p>
        </p:txBody>
      </p:sp>
      <p:sp>
        <p:nvSpPr>
          <p:cNvPr id="4" name="Platshållare för innehåll 3">
            <a:extLst>
              <a:ext uri="{FF2B5EF4-FFF2-40B4-BE49-F238E27FC236}">
                <a16:creationId xmlns:a16="http://schemas.microsoft.com/office/drawing/2014/main" id="{18F14E13-FEA8-5E2A-8AE9-1852745BD589}"/>
              </a:ext>
            </a:extLst>
          </p:cNvPr>
          <p:cNvSpPr>
            <a:spLocks noGrp="1"/>
          </p:cNvSpPr>
          <p:nvPr>
            <p:ph sz="half" idx="2"/>
          </p:nvPr>
        </p:nvSpPr>
        <p:spPr/>
        <p:txBody>
          <a:bodyPr>
            <a:normAutofit/>
          </a:bodyPr>
          <a:lstStyle/>
          <a:p>
            <a:r>
              <a:rPr lang="sv-SE" sz="1600" dirty="0"/>
              <a:t>TEKNISK BESKRIVNING</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TIDSPERIODER: 2011–2013 respektive 2021–2023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PATIENTER: Individer 20 år och äldre som behandlats under tillstånd parodontit (TLV 3043) under tidsperioden.</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534 393 (2011–2013)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810 808 (2021–2023)</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BERÄKNING: Procentuell fördelning av de i legenderna definierade behandlingsåtgärderna, motiverade av diagnos parodontit (TLV 3043), utförda under tidsperioden. För beräkning av skattad kostnad för dessa åtgärder har 2022 års referenspris multiplicerats med de i behandlingsgrupperna ingående åtgärderna. Varje unik individ kan finnas i en eller flera </a:t>
            </a:r>
            <a:r>
              <a:rPr lang="sv-SE" sz="1200" dirty="0" err="1">
                <a:effectLst/>
                <a:latin typeface="Nirmala UI" panose="020B0502040204020203" pitchFamily="34" charset="0"/>
                <a:ea typeface="Nirmala UI" panose="020B0502040204020203" pitchFamily="34" charset="0"/>
                <a:cs typeface="Times New Roman" panose="02020603050405020304" pitchFamily="18" charset="0"/>
              </a:rPr>
              <a:t>åtgärdsgupper</a:t>
            </a:r>
            <a:r>
              <a:rPr lang="sv-SE" sz="1200" dirty="0">
                <a:effectLst/>
                <a:latin typeface="Nirmala UI" panose="020B0502040204020203" pitchFamily="34" charset="0"/>
                <a:ea typeface="Nirmala UI" panose="020B0502040204020203" pitchFamily="34" charset="0"/>
                <a:cs typeface="Times New Roman" panose="02020603050405020304" pitchFamily="18" charset="0"/>
              </a:rPr>
              <a:t>.</a:t>
            </a:r>
          </a:p>
          <a:p>
            <a:endParaRPr lang="sv-SE" dirty="0"/>
          </a:p>
        </p:txBody>
      </p:sp>
      <p:sp>
        <p:nvSpPr>
          <p:cNvPr id="5" name="Platshållare för datum 4">
            <a:extLst>
              <a:ext uri="{FF2B5EF4-FFF2-40B4-BE49-F238E27FC236}">
                <a16:creationId xmlns:a16="http://schemas.microsoft.com/office/drawing/2014/main" id="{73DE1395-3BBE-D2CF-B8CB-F7206DA86BC0}"/>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BA39F30A-B980-E071-8F25-5B447721365A}"/>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BA44DF94-8C04-853F-C05B-0D5D5ECF6BD7}"/>
              </a:ext>
            </a:extLst>
          </p:cNvPr>
          <p:cNvSpPr>
            <a:spLocks noGrp="1"/>
          </p:cNvSpPr>
          <p:nvPr>
            <p:ph type="sldNum" sz="quarter" idx="12"/>
          </p:nvPr>
        </p:nvSpPr>
        <p:spPr/>
        <p:txBody>
          <a:bodyPr/>
          <a:lstStyle/>
          <a:p>
            <a:fld id="{2D537135-7AD0-406F-8FAB-3FBC050A0667}" type="slidenum">
              <a:rPr lang="sv-SE" smtClean="0"/>
              <a:t>11</a:t>
            </a:fld>
            <a:endParaRPr lang="sv-SE"/>
          </a:p>
        </p:txBody>
      </p:sp>
      <p:pic>
        <p:nvPicPr>
          <p:cNvPr id="10" name="Platshållare för innehåll 9">
            <a:extLst>
              <a:ext uri="{FF2B5EF4-FFF2-40B4-BE49-F238E27FC236}">
                <a16:creationId xmlns:a16="http://schemas.microsoft.com/office/drawing/2014/main" id="{C48CE452-434D-BB16-ADCC-48E8D7E3E35B}"/>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78614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A12CEA-F13D-3C45-465A-3EDA1866FFAB}"/>
              </a:ext>
            </a:extLst>
          </p:cNvPr>
          <p:cNvSpPr>
            <a:spLocks noGrp="1"/>
          </p:cNvSpPr>
          <p:nvPr>
            <p:ph type="title"/>
          </p:nvPr>
        </p:nvSpPr>
        <p:spPr>
          <a:xfrm>
            <a:off x="1133474" y="365125"/>
            <a:ext cx="10640710" cy="1325563"/>
          </a:xfrm>
        </p:spPr>
        <p:txBody>
          <a:bodyPr>
            <a:normAutofit fontScale="90000"/>
          </a:bodyPr>
          <a:lstStyle/>
          <a:p>
            <a:r>
              <a:rPr kumimoji="0" lang="sv-SE" sz="27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Antal utförda behandlingsåtgärder vid parodontit och skattad behandlingskostnad i miljoner kronor, individer 20 år och äldre, specialisttandvård, 2011–2013 och 2021–2023</a:t>
            </a:r>
            <a:br>
              <a:rPr kumimoji="0" lang="sv-SE" sz="25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br>
            <a:r>
              <a:rPr kumimoji="0" lang="sv-SE" sz="2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21C</a:t>
            </a:r>
            <a:endParaRPr lang="sv-SE" sz="2000" dirty="0"/>
          </a:p>
        </p:txBody>
      </p:sp>
      <p:sp>
        <p:nvSpPr>
          <p:cNvPr id="4" name="Platshållare för innehåll 3">
            <a:extLst>
              <a:ext uri="{FF2B5EF4-FFF2-40B4-BE49-F238E27FC236}">
                <a16:creationId xmlns:a16="http://schemas.microsoft.com/office/drawing/2014/main" id="{A731A06E-FEC2-754A-6129-AA675D201A7D}"/>
              </a:ext>
            </a:extLst>
          </p:cNvPr>
          <p:cNvSpPr>
            <a:spLocks noGrp="1"/>
          </p:cNvSpPr>
          <p:nvPr>
            <p:ph sz="half" idx="2"/>
          </p:nvPr>
        </p:nvSpPr>
        <p:spPr>
          <a:xfrm>
            <a:off x="7239000" y="1825625"/>
            <a:ext cx="4114799" cy="4351338"/>
          </a:xfrm>
        </p:spPr>
        <p:txBody>
          <a:bodyPr>
            <a:normAutofit lnSpcReduction="10000"/>
          </a:bodyPr>
          <a:lstStyle/>
          <a:p>
            <a:r>
              <a:rPr lang="sv-SE" sz="1600" dirty="0"/>
              <a:t>TEKNISK BESKRIVNING</a:t>
            </a:r>
          </a:p>
          <a:p>
            <a:pPr>
              <a:lnSpc>
                <a:spcPct val="110000"/>
              </a:lnSpc>
              <a:spcAft>
                <a:spcPts val="800"/>
              </a:spcAft>
            </a:pPr>
            <a:r>
              <a:rPr lang="sv-SE" sz="13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a:lnSpc>
                <a:spcPct val="110000"/>
              </a:lnSpc>
              <a:spcAft>
                <a:spcPts val="800"/>
              </a:spcAft>
            </a:pPr>
            <a:r>
              <a:rPr lang="sv-SE" sz="1300" dirty="0">
                <a:effectLst/>
                <a:latin typeface="Nirmala UI" panose="020B0502040204020203" pitchFamily="34" charset="0"/>
                <a:ea typeface="Nirmala UI" panose="020B0502040204020203" pitchFamily="34" charset="0"/>
                <a:cs typeface="Times New Roman" panose="02020603050405020304" pitchFamily="18" charset="0"/>
              </a:rPr>
              <a:t>TIDSPERIODER: 2011–2013 respektive 2021–2023</a:t>
            </a:r>
          </a:p>
          <a:p>
            <a:r>
              <a:rPr lang="sv-SE" sz="1300" dirty="0">
                <a:effectLst/>
                <a:latin typeface="Nirmala UI" panose="020B0502040204020203" pitchFamily="34" charset="0"/>
                <a:ea typeface="Nirmala UI" panose="020B0502040204020203" pitchFamily="34" charset="0"/>
                <a:cs typeface="Times New Roman" panose="02020603050405020304" pitchFamily="18" charset="0"/>
              </a:rPr>
              <a:t>PATIENTER: Individer 20 år och äldre som behandlats under tillstånd parodontit (TLV 3043) under tidsperioderna.</a:t>
            </a:r>
          </a:p>
          <a:p>
            <a:r>
              <a:rPr lang="sv-SE" sz="1300" dirty="0">
                <a:effectLst/>
                <a:latin typeface="Nirmala UI" panose="020B0502040204020203" pitchFamily="34" charset="0"/>
                <a:ea typeface="Nirmala UI" panose="020B0502040204020203" pitchFamily="34" charset="0"/>
                <a:cs typeface="Times New Roman" panose="02020603050405020304" pitchFamily="18" charset="0"/>
              </a:rPr>
              <a:t>n = 23 975 (2011–2013)</a:t>
            </a:r>
          </a:p>
          <a:p>
            <a:r>
              <a:rPr lang="sv-SE" sz="1300" dirty="0">
                <a:effectLst/>
                <a:latin typeface="Nirmala UI" panose="020B0502040204020203" pitchFamily="34" charset="0"/>
                <a:ea typeface="Nirmala UI" panose="020B0502040204020203" pitchFamily="34" charset="0"/>
                <a:cs typeface="Times New Roman" panose="02020603050405020304" pitchFamily="18" charset="0"/>
              </a:rPr>
              <a:t>n = 30 505 (2021–2023)</a:t>
            </a:r>
          </a:p>
          <a:p>
            <a:pPr>
              <a:lnSpc>
                <a:spcPct val="110000"/>
              </a:lnSpc>
              <a:spcAft>
                <a:spcPts val="800"/>
              </a:spcAft>
            </a:pPr>
            <a:r>
              <a:rPr lang="sv-SE" sz="1300" dirty="0">
                <a:effectLst/>
                <a:latin typeface="Nirmala UI" panose="020B0502040204020203" pitchFamily="34" charset="0"/>
                <a:ea typeface="Nirmala UI" panose="020B0502040204020203" pitchFamily="34" charset="0"/>
                <a:cs typeface="Times New Roman" panose="02020603050405020304" pitchFamily="18" charset="0"/>
              </a:rPr>
              <a:t>BERÄKNING: Procentuell fördelning av de i legenderna definierade behandlingsåtgärderna, motiverade av diagnos parodontit (TLV 3043), utförda under tidsperioden. För beräkning av skattad kostnad för dessa åtgärder har 2022 års referenspris multiplicerats med de i behandlingsgrupperna ingående åtgärderna. Varje unik individ kan finnas i en eller flera </a:t>
            </a:r>
            <a:r>
              <a:rPr lang="sv-SE" sz="1300" dirty="0" err="1">
                <a:effectLst/>
                <a:latin typeface="Nirmala UI" panose="020B0502040204020203" pitchFamily="34" charset="0"/>
                <a:ea typeface="Nirmala UI" panose="020B0502040204020203" pitchFamily="34" charset="0"/>
                <a:cs typeface="Times New Roman" panose="02020603050405020304" pitchFamily="18" charset="0"/>
              </a:rPr>
              <a:t>åtgärdsgupper</a:t>
            </a:r>
            <a:r>
              <a:rPr lang="sv-SE" sz="1300" dirty="0">
                <a:effectLst/>
                <a:latin typeface="Nirmala UI" panose="020B0502040204020203" pitchFamily="34" charset="0"/>
                <a:ea typeface="Nirmala UI" panose="020B0502040204020203" pitchFamily="34" charset="0"/>
                <a:cs typeface="Times New Roman" panose="02020603050405020304" pitchFamily="18" charset="0"/>
              </a:rPr>
              <a:t>.</a:t>
            </a:r>
          </a:p>
          <a:p>
            <a:endParaRPr lang="sv-SE" dirty="0"/>
          </a:p>
        </p:txBody>
      </p:sp>
      <p:sp>
        <p:nvSpPr>
          <p:cNvPr id="5" name="Platshållare för datum 4">
            <a:extLst>
              <a:ext uri="{FF2B5EF4-FFF2-40B4-BE49-F238E27FC236}">
                <a16:creationId xmlns:a16="http://schemas.microsoft.com/office/drawing/2014/main" id="{C7B74D20-2797-E4F1-70A5-B36332E920DE}"/>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8C9DC550-915F-0F00-AD6C-9551900EB77A}"/>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39A32DFF-845F-967F-55CD-E74B88209060}"/>
              </a:ext>
            </a:extLst>
          </p:cNvPr>
          <p:cNvSpPr>
            <a:spLocks noGrp="1"/>
          </p:cNvSpPr>
          <p:nvPr>
            <p:ph type="sldNum" sz="quarter" idx="12"/>
          </p:nvPr>
        </p:nvSpPr>
        <p:spPr/>
        <p:txBody>
          <a:bodyPr/>
          <a:lstStyle/>
          <a:p>
            <a:fld id="{2D537135-7AD0-406F-8FAB-3FBC050A0667}" type="slidenum">
              <a:rPr lang="sv-SE" smtClean="0"/>
              <a:t>12</a:t>
            </a:fld>
            <a:endParaRPr lang="sv-SE"/>
          </a:p>
        </p:txBody>
      </p:sp>
      <p:pic>
        <p:nvPicPr>
          <p:cNvPr id="9" name="Platshållare för innehåll 8">
            <a:extLst>
              <a:ext uri="{FF2B5EF4-FFF2-40B4-BE49-F238E27FC236}">
                <a16:creationId xmlns:a16="http://schemas.microsoft.com/office/drawing/2014/main" id="{770FDC4A-DFDB-AB09-D2D3-501D6BAB208B}"/>
              </a:ext>
            </a:extLst>
          </p:cNvPr>
          <p:cNvPicPr>
            <a:picLocks noGrp="1" noChangeAspect="1"/>
          </p:cNvPicPr>
          <p:nvPr>
            <p:ph sz="half" idx="1"/>
          </p:nvPr>
        </p:nvPicPr>
        <p:blipFill>
          <a:blip r:embed="rId2"/>
          <a:stretch>
            <a:fillRect/>
          </a:stretch>
        </p:blipFill>
        <p:spPr>
          <a:xfrm>
            <a:off x="1123950" y="2430777"/>
            <a:ext cx="5181600" cy="3141033"/>
          </a:xfrm>
          <a:prstGeom prst="rect">
            <a:avLst/>
          </a:prstGeom>
        </p:spPr>
      </p:pic>
    </p:spTree>
    <p:extLst>
      <p:ext uri="{BB962C8B-B14F-4D97-AF65-F5344CB8AC3E}">
        <p14:creationId xmlns:p14="http://schemas.microsoft.com/office/powerpoint/2010/main" val="174508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5E3D1F-1E04-4693-6CBF-C3AC7839EDF5}"/>
              </a:ext>
            </a:extLst>
          </p:cNvPr>
          <p:cNvSpPr>
            <a:spLocks noGrp="1"/>
          </p:cNvSpPr>
          <p:nvPr>
            <p:ph type="title"/>
          </p:nvPr>
        </p:nvSpPr>
        <p:spPr>
          <a:xfrm>
            <a:off x="1133474" y="365125"/>
            <a:ext cx="10620162" cy="1325563"/>
          </a:xfrm>
        </p:spPr>
        <p:txBody>
          <a:bodyPr>
            <a:normAutofit fontScale="90000"/>
          </a:bodyPr>
          <a:lstStyle/>
          <a:p>
            <a:r>
              <a:rPr kumimoji="0" lang="sv-SE" sz="27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Procentuell fördelning av utförda behandlingsåtgärder för parodontit (enligt </a:t>
            </a:r>
            <a:r>
              <a:rPr kumimoji="0" lang="sv-SE" sz="2700" b="0" i="0" u="none" strike="noStrike" kern="1200" cap="none" spc="0" normalizeH="0" baseline="0" noProof="0" dirty="0" err="1">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TLVs</a:t>
            </a:r>
            <a:r>
              <a:rPr kumimoji="0" lang="sv-SE" sz="27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 åtgärdskategorier, se RAPPORT 21A) och skattade kostnader, individer 20 år och äldre, specialisttandvård, 2011-2013 respektive 2021-2023</a:t>
            </a:r>
            <a:br>
              <a:rPr kumimoji="0" lang="sv-SE" sz="24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br>
            <a:r>
              <a:rPr kumimoji="0" lang="sv-SE" sz="2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21D</a:t>
            </a:r>
            <a:endParaRPr lang="sv-SE" sz="2000" dirty="0"/>
          </a:p>
        </p:txBody>
      </p:sp>
      <p:sp>
        <p:nvSpPr>
          <p:cNvPr id="4" name="Platshållare för innehåll 3">
            <a:extLst>
              <a:ext uri="{FF2B5EF4-FFF2-40B4-BE49-F238E27FC236}">
                <a16:creationId xmlns:a16="http://schemas.microsoft.com/office/drawing/2014/main" id="{4917516B-F6EA-B4C3-D4B1-DA818FD38D86}"/>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a:t>
            </a: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2011–2013 respektive 2021–2023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Individer 20 år och äldre som behandlats under tillstånd parodontit (TLV 3043) under tidsperioderna.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23 975 (2011–2013)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30 505 (2021–2023)</a:t>
            </a: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 Procentuell fördelning av de i legenderna definierade behandlingsåtgärderna, motiverade av diagnos parodontit (TLV 3043), utförda under tidsperioden. För beräkning av skattad kostnad för dessa åtgärder har 2022 års referenspris multiplicerats med de i behandlingsgrupperna ingående åtgärderna. Varje unik individ kan finnas i en eller flera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åtgärdsgupper</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a:t>
            </a:r>
          </a:p>
          <a:p>
            <a:endParaRPr lang="sv-SE" dirty="0"/>
          </a:p>
        </p:txBody>
      </p:sp>
      <p:sp>
        <p:nvSpPr>
          <p:cNvPr id="5" name="Platshållare för datum 4">
            <a:extLst>
              <a:ext uri="{FF2B5EF4-FFF2-40B4-BE49-F238E27FC236}">
                <a16:creationId xmlns:a16="http://schemas.microsoft.com/office/drawing/2014/main" id="{F1E6C134-76E4-73A3-61BD-C7BEFB9A89B2}"/>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BED567EB-CB12-9E1E-78DD-966C44A7FEE7}"/>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AAA0738F-08C4-D6AB-E7D0-A8C964E856F0}"/>
              </a:ext>
            </a:extLst>
          </p:cNvPr>
          <p:cNvSpPr>
            <a:spLocks noGrp="1"/>
          </p:cNvSpPr>
          <p:nvPr>
            <p:ph type="sldNum" sz="quarter" idx="12"/>
          </p:nvPr>
        </p:nvSpPr>
        <p:spPr/>
        <p:txBody>
          <a:bodyPr/>
          <a:lstStyle/>
          <a:p>
            <a:fld id="{2D537135-7AD0-406F-8FAB-3FBC050A0667}" type="slidenum">
              <a:rPr lang="sv-SE" smtClean="0"/>
              <a:t>13</a:t>
            </a:fld>
            <a:endParaRPr lang="sv-SE"/>
          </a:p>
        </p:txBody>
      </p:sp>
      <p:pic>
        <p:nvPicPr>
          <p:cNvPr id="10" name="Platshållare för innehåll 9">
            <a:extLst>
              <a:ext uri="{FF2B5EF4-FFF2-40B4-BE49-F238E27FC236}">
                <a16:creationId xmlns:a16="http://schemas.microsoft.com/office/drawing/2014/main" id="{FC9408ED-AB36-058B-64AA-56FFC109DF4C}"/>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05619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9A069E-F074-10F1-9141-7713972746C8}"/>
              </a:ext>
            </a:extLst>
          </p:cNvPr>
          <p:cNvSpPr>
            <a:spLocks noGrp="1"/>
          </p:cNvSpPr>
          <p:nvPr>
            <p:ph type="title"/>
          </p:nvPr>
        </p:nvSpPr>
        <p:spPr/>
        <p:txBody>
          <a:bodyPr>
            <a:normAutofit fontScale="90000"/>
          </a:bodyPr>
          <a:lstStyle/>
          <a:p>
            <a:r>
              <a:rPr lang="sv-SE" sz="2800" dirty="0"/>
              <a:t>Skattad kostnad för utförd behandling vid parodontit och denna kostnads relation till skattad kostnad för all utförd tandvård under respektive tidsperiod, miljoner kronor</a:t>
            </a:r>
            <a:br>
              <a:rPr lang="sv-SE" sz="2800" dirty="0"/>
            </a:br>
            <a:r>
              <a:rPr kumimoji="0" lang="sv-SE" sz="2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21E</a:t>
            </a:r>
            <a:endParaRPr lang="sv-SE" sz="2800" dirty="0"/>
          </a:p>
        </p:txBody>
      </p:sp>
      <p:sp>
        <p:nvSpPr>
          <p:cNvPr id="4" name="Platshållare för innehåll 3">
            <a:extLst>
              <a:ext uri="{FF2B5EF4-FFF2-40B4-BE49-F238E27FC236}">
                <a16:creationId xmlns:a16="http://schemas.microsoft.com/office/drawing/2014/main" id="{A1DD0BD5-CA29-BB21-F3EA-3315FE56EC5A}"/>
              </a:ext>
            </a:extLst>
          </p:cNvPr>
          <p:cNvSpPr>
            <a:spLocks noGrp="1"/>
          </p:cNvSpPr>
          <p:nvPr>
            <p:ph sz="half" idx="2"/>
          </p:nvPr>
        </p:nvSpPr>
        <p:spPr>
          <a:xfrm>
            <a:off x="6269667" y="1825625"/>
            <a:ext cx="5268211" cy="4351338"/>
          </a:xfrm>
        </p:spPr>
        <p:txBody>
          <a:bodyPr>
            <a:normAutofit fontScale="47500" lnSpcReduction="20000"/>
          </a:bodyPr>
          <a:lstStyle/>
          <a:p>
            <a:r>
              <a:rPr lang="sv-SE" sz="3400" dirty="0"/>
              <a:t>TEKNISK BESKRIVNING</a:t>
            </a:r>
          </a:p>
          <a:p>
            <a:pPr>
              <a:lnSpc>
                <a:spcPct val="110000"/>
              </a:lnSpc>
              <a:spcAft>
                <a:spcPts val="800"/>
              </a:spcAft>
            </a:pPr>
            <a:r>
              <a:rPr lang="sv-SE" sz="25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a:lnSpc>
                <a:spcPct val="110000"/>
              </a:lnSpc>
              <a:spcAft>
                <a:spcPts val="800"/>
              </a:spcAft>
            </a:pPr>
            <a:r>
              <a:rPr lang="sv-SE" sz="2500" dirty="0">
                <a:effectLst/>
                <a:latin typeface="Nirmala UI" panose="020B0502040204020203" pitchFamily="34" charset="0"/>
                <a:ea typeface="Nirmala UI" panose="020B0502040204020203" pitchFamily="34" charset="0"/>
                <a:cs typeface="Times New Roman" panose="02020603050405020304" pitchFamily="18" charset="0"/>
              </a:rPr>
              <a:t>TIDSPERIODER: 2010–2012 och 2020–2022</a:t>
            </a:r>
          </a:p>
          <a:p>
            <a:r>
              <a:rPr lang="sv-SE" sz="2500" dirty="0">
                <a:effectLst/>
                <a:latin typeface="Nirmala UI" panose="020B0502040204020203" pitchFamily="34" charset="0"/>
                <a:ea typeface="Nirmala UI" panose="020B0502040204020203" pitchFamily="34" charset="0"/>
                <a:cs typeface="Times New Roman" panose="02020603050405020304" pitchFamily="18" charset="0"/>
              </a:rPr>
              <a:t>PATIENTER: Unika individer 20 år och äldre som behandlats under tillstånd parodontit (TLV 3043) under tidsperioderna.</a:t>
            </a:r>
          </a:p>
          <a:p>
            <a:r>
              <a:rPr lang="sv-SE" sz="2500" dirty="0">
                <a:effectLst/>
                <a:latin typeface="Nirmala UI" panose="020B0502040204020203" pitchFamily="34" charset="0"/>
                <a:ea typeface="Nirmala UI" panose="020B0502040204020203" pitchFamily="34" charset="0"/>
                <a:cs typeface="Times New Roman" panose="02020603050405020304" pitchFamily="18" charset="0"/>
              </a:rPr>
              <a:t>n = 540 769 (patienter som fått behandling för parodontit, 2011–2013)</a:t>
            </a:r>
          </a:p>
          <a:p>
            <a:r>
              <a:rPr lang="sv-SE" sz="2500" dirty="0">
                <a:effectLst/>
                <a:latin typeface="Nirmala UI" panose="020B0502040204020203" pitchFamily="34" charset="0"/>
                <a:ea typeface="Nirmala UI" panose="020B0502040204020203" pitchFamily="34" charset="0"/>
                <a:cs typeface="Times New Roman" panose="02020603050405020304" pitchFamily="18" charset="0"/>
              </a:rPr>
              <a:t>n = 819 886 (patienter som fått behandling för parodontit, 2021–2023)</a:t>
            </a:r>
          </a:p>
          <a:p>
            <a:r>
              <a:rPr lang="sv-SE" sz="2500" dirty="0">
                <a:effectLst/>
                <a:latin typeface="Nirmala UI" panose="020B0502040204020203" pitchFamily="34" charset="0"/>
                <a:ea typeface="Nirmala UI" panose="020B0502040204020203" pitchFamily="34" charset="0"/>
                <a:cs typeface="Times New Roman" panose="02020603050405020304" pitchFamily="18" charset="0"/>
              </a:rPr>
              <a:t>n = 2 365 923 (unika individer med basundersökning, 2011–2013)</a:t>
            </a:r>
          </a:p>
          <a:p>
            <a:r>
              <a:rPr lang="sv-SE" sz="2500" dirty="0">
                <a:effectLst/>
                <a:latin typeface="Nirmala UI" panose="020B0502040204020203" pitchFamily="34" charset="0"/>
                <a:ea typeface="Nirmala UI" panose="020B0502040204020203" pitchFamily="34" charset="0"/>
                <a:cs typeface="Times New Roman" panose="02020603050405020304" pitchFamily="18" charset="0"/>
              </a:rPr>
              <a:t>n =3 312 071 (unika individer med basundersökning, 2021–2023)</a:t>
            </a:r>
          </a:p>
          <a:p>
            <a:pPr>
              <a:lnSpc>
                <a:spcPct val="110000"/>
              </a:lnSpc>
              <a:spcAft>
                <a:spcPts val="800"/>
              </a:spcAft>
            </a:pPr>
            <a:r>
              <a:rPr lang="sv-SE" sz="2500" dirty="0">
                <a:effectLst/>
                <a:latin typeface="Nirmala UI" panose="020B0502040204020203" pitchFamily="34" charset="0"/>
                <a:ea typeface="Nirmala UI" panose="020B0502040204020203" pitchFamily="34" charset="0"/>
                <a:cs typeface="Times New Roman" panose="02020603050405020304" pitchFamily="18" charset="0"/>
              </a:rPr>
              <a:t>BERÄKNING: Den skattade kostnaden i åtgärdsgrupperna är summerad i respektive legend i figurtexten i rapport 32A och B. Se även beräkningstexten. För alla unika basundersökta individer under respektive tidsperiod görs en skattning av behandlingskostnad genom att varje utförd åtgärd multipliceras med 2023 års referenspris. Den skattade kostnaden redovisas i tabellen i antal miljoner kronor.</a:t>
            </a:r>
          </a:p>
          <a:p>
            <a:pPr>
              <a:lnSpc>
                <a:spcPct val="110000"/>
              </a:lnSpc>
              <a:spcAft>
                <a:spcPts val="800"/>
              </a:spcAft>
            </a:pPr>
            <a:r>
              <a:rPr lang="sv-SE" sz="2500" dirty="0">
                <a:effectLst/>
                <a:latin typeface="Nirmala UI" panose="020B0502040204020203" pitchFamily="34" charset="0"/>
                <a:ea typeface="Nirmala UI" panose="020B0502040204020203" pitchFamily="34" charset="0"/>
                <a:cs typeface="Times New Roman" panose="02020603050405020304" pitchFamily="18" charset="0"/>
              </a:rPr>
              <a:t>Alla skattningar av kostnad bygger på den information om utförda behandlingsåtgärder som är rapporterad till SKaPa under angivna tidsperioder</a:t>
            </a:r>
          </a:p>
        </p:txBody>
      </p:sp>
      <p:sp>
        <p:nvSpPr>
          <p:cNvPr id="5" name="Platshållare för datum 4">
            <a:extLst>
              <a:ext uri="{FF2B5EF4-FFF2-40B4-BE49-F238E27FC236}">
                <a16:creationId xmlns:a16="http://schemas.microsoft.com/office/drawing/2014/main" id="{8A7E0704-DB3A-C59F-B634-3D9EEA3C2FF7}"/>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A7DDE29-379C-EB67-A23D-66526A2DF338}"/>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D4665C85-CA3F-2645-D930-F0AEC755E7E8}"/>
              </a:ext>
            </a:extLst>
          </p:cNvPr>
          <p:cNvSpPr>
            <a:spLocks noGrp="1"/>
          </p:cNvSpPr>
          <p:nvPr>
            <p:ph type="sldNum" sz="quarter" idx="12"/>
          </p:nvPr>
        </p:nvSpPr>
        <p:spPr/>
        <p:txBody>
          <a:bodyPr/>
          <a:lstStyle/>
          <a:p>
            <a:fld id="{2D537135-7AD0-406F-8FAB-3FBC050A0667}" type="slidenum">
              <a:rPr lang="sv-SE" smtClean="0"/>
              <a:t>14</a:t>
            </a:fld>
            <a:endParaRPr lang="sv-SE"/>
          </a:p>
        </p:txBody>
      </p:sp>
      <p:pic>
        <p:nvPicPr>
          <p:cNvPr id="10" name="Platshållare för innehåll 9">
            <a:extLst>
              <a:ext uri="{FF2B5EF4-FFF2-40B4-BE49-F238E27FC236}">
                <a16:creationId xmlns:a16="http://schemas.microsoft.com/office/drawing/2014/main" id="{966595C1-0B85-7D9A-21ED-4105887C1092}"/>
              </a:ext>
            </a:extLst>
          </p:cNvPr>
          <p:cNvPicPr>
            <a:picLocks noGrp="1" noChangeAspect="1"/>
          </p:cNvPicPr>
          <p:nvPr>
            <p:ph sz="half" idx="1"/>
          </p:nvPr>
        </p:nvPicPr>
        <p:blipFill>
          <a:blip r:embed="rId2"/>
          <a:stretch>
            <a:fillRect/>
          </a:stretch>
        </p:blipFill>
        <p:spPr>
          <a:xfrm>
            <a:off x="1312718" y="2074791"/>
            <a:ext cx="4804064" cy="3853006"/>
          </a:xfrm>
          <a:prstGeom prst="rect">
            <a:avLst/>
          </a:prstGeom>
        </p:spPr>
      </p:pic>
    </p:spTree>
    <p:extLst>
      <p:ext uri="{BB962C8B-B14F-4D97-AF65-F5344CB8AC3E}">
        <p14:creationId xmlns:p14="http://schemas.microsoft.com/office/powerpoint/2010/main" val="253693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8EA954-D607-F2C5-3462-6ED5852E9492}"/>
              </a:ext>
            </a:extLst>
          </p:cNvPr>
          <p:cNvSpPr>
            <a:spLocks noGrp="1"/>
          </p:cNvSpPr>
          <p:nvPr>
            <p:ph type="title"/>
          </p:nvPr>
        </p:nvSpPr>
        <p:spPr/>
        <p:txBody>
          <a:bodyPr>
            <a:normAutofit fontScale="90000"/>
          </a:bodyPr>
          <a:lstStyle/>
          <a:p>
            <a:r>
              <a:rPr lang="sv-SE" sz="2800" dirty="0"/>
              <a:t>Utförd behandling vid parodontit uppdelad på åldersgrupper och kön, 2011-2013 respektive 2021-2023, allmäntandvård och specialisttandvård</a:t>
            </a:r>
            <a:br>
              <a:rPr lang="sv-SE" sz="2800" dirty="0"/>
            </a:br>
            <a:r>
              <a:rPr lang="sv-SE" sz="1800" dirty="0"/>
              <a:t>RAPPORT 21F</a:t>
            </a:r>
            <a:endParaRPr lang="sv-SE" sz="2800" dirty="0"/>
          </a:p>
        </p:txBody>
      </p:sp>
      <p:sp>
        <p:nvSpPr>
          <p:cNvPr id="4" name="Platshållare för innehåll 3">
            <a:extLst>
              <a:ext uri="{FF2B5EF4-FFF2-40B4-BE49-F238E27FC236}">
                <a16:creationId xmlns:a16="http://schemas.microsoft.com/office/drawing/2014/main" id="{CDE41186-9CBC-1180-6EC5-D4B022071F0D}"/>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2011-2013 och 2021-2023</a:t>
            </a:r>
          </a:p>
          <a:p>
            <a:r>
              <a:rPr lang="sv-SE" sz="1200" dirty="0"/>
              <a:t>PATIENTER: Vuxna individer i åldersgrupperna 20-49 år, 50-79 år och 80 år och äldre som behandlats under tillståndet parodontit (TLV 3043) under tidsperioden.</a:t>
            </a:r>
          </a:p>
          <a:p>
            <a:r>
              <a:rPr lang="sv-SE" sz="1200" dirty="0"/>
              <a:t>Behandlade patienter:</a:t>
            </a:r>
          </a:p>
          <a:p>
            <a:r>
              <a:rPr lang="sv-SE" sz="1200" dirty="0"/>
              <a:t>n = 547 285 (2011-2013)</a:t>
            </a:r>
          </a:p>
          <a:p>
            <a:r>
              <a:rPr lang="sv-SE" sz="1200" dirty="0"/>
              <a:t>n = 827 348 (2021-2023)</a:t>
            </a:r>
          </a:p>
          <a:p>
            <a:r>
              <a:rPr lang="sv-SE" sz="1200" dirty="0"/>
              <a:t>BERÄKNING:</a:t>
            </a:r>
          </a:p>
          <a:p>
            <a:r>
              <a:rPr lang="sv-SE" sz="1200" dirty="0"/>
              <a:t>Procentuell fördelning av de definierade behandlingsåtgärderna under diagnos parodontit (TLV 3043) som utförts under tidsperioderna.</a:t>
            </a:r>
          </a:p>
          <a:p>
            <a:r>
              <a:rPr lang="sv-SE" sz="1200" dirty="0"/>
              <a:t>RAPPORTPORTALEN: P05a Utförd behandling vid tillstånd parodontit hos vuxna</a:t>
            </a:r>
          </a:p>
        </p:txBody>
      </p:sp>
      <p:sp>
        <p:nvSpPr>
          <p:cNvPr id="5" name="Platshållare för datum 4">
            <a:extLst>
              <a:ext uri="{FF2B5EF4-FFF2-40B4-BE49-F238E27FC236}">
                <a16:creationId xmlns:a16="http://schemas.microsoft.com/office/drawing/2014/main" id="{657FB79F-CF41-BD2D-9579-DB97A2E1441E}"/>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B8824D7-A683-5770-885F-83DF6FEFC3F2}"/>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769D928-ACF1-58FF-FAF6-B57A8F5D6476}"/>
              </a:ext>
            </a:extLst>
          </p:cNvPr>
          <p:cNvSpPr>
            <a:spLocks noGrp="1"/>
          </p:cNvSpPr>
          <p:nvPr>
            <p:ph type="sldNum" sz="quarter" idx="12"/>
          </p:nvPr>
        </p:nvSpPr>
        <p:spPr/>
        <p:txBody>
          <a:bodyPr/>
          <a:lstStyle/>
          <a:p>
            <a:fld id="{2D537135-7AD0-406F-8FAB-3FBC050A0667}" type="slidenum">
              <a:rPr lang="sv-SE" smtClean="0"/>
              <a:t>15</a:t>
            </a:fld>
            <a:endParaRPr lang="sv-SE"/>
          </a:p>
        </p:txBody>
      </p:sp>
      <p:pic>
        <p:nvPicPr>
          <p:cNvPr id="10" name="Platshållare för innehåll 9">
            <a:extLst>
              <a:ext uri="{FF2B5EF4-FFF2-40B4-BE49-F238E27FC236}">
                <a16:creationId xmlns:a16="http://schemas.microsoft.com/office/drawing/2014/main" id="{39C6AAEE-7D7F-D521-8DD4-FDEDADA78B96}"/>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104589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B139EC-B7B0-AA31-CCA9-25F2B7BFEC09}"/>
              </a:ext>
            </a:extLst>
          </p:cNvPr>
          <p:cNvSpPr>
            <a:spLocks noGrp="1"/>
          </p:cNvSpPr>
          <p:nvPr>
            <p:ph type="title"/>
          </p:nvPr>
        </p:nvSpPr>
        <p:spPr/>
        <p:txBody>
          <a:bodyPr>
            <a:normAutofit fontScale="90000"/>
          </a:bodyPr>
          <a:lstStyle/>
          <a:p>
            <a:r>
              <a:rPr lang="sv-SE" sz="2800" dirty="0"/>
              <a:t>Andel individer 20 år och äldre per organisation som fått behandlingsåtgärder motiverade av TLV tillståndskod 3043, (parodontit), allmäntandvård och specialisttandvård</a:t>
            </a:r>
            <a:br>
              <a:rPr lang="sv-SE" sz="2800" dirty="0"/>
            </a:br>
            <a:r>
              <a:rPr lang="sv-SE" sz="1800" dirty="0"/>
              <a:t>RAPPORT 21G</a:t>
            </a:r>
            <a:br>
              <a:rPr lang="sv-SE" sz="2800" dirty="0"/>
            </a:br>
            <a:endParaRPr lang="sv-SE" sz="2800" dirty="0"/>
          </a:p>
        </p:txBody>
      </p:sp>
      <p:sp>
        <p:nvSpPr>
          <p:cNvPr id="5" name="Platshållare för datum 4">
            <a:extLst>
              <a:ext uri="{FF2B5EF4-FFF2-40B4-BE49-F238E27FC236}">
                <a16:creationId xmlns:a16="http://schemas.microsoft.com/office/drawing/2014/main" id="{98C58A23-3A8B-E17F-8011-74857F1036E8}"/>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58F896A2-A1B1-B32E-E2EF-8AE5B1754BD8}"/>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3BFF8E85-96C3-07EA-ED61-F5A7ECE59DCB}"/>
              </a:ext>
            </a:extLst>
          </p:cNvPr>
          <p:cNvSpPr>
            <a:spLocks noGrp="1"/>
          </p:cNvSpPr>
          <p:nvPr>
            <p:ph type="sldNum" sz="quarter" idx="12"/>
          </p:nvPr>
        </p:nvSpPr>
        <p:spPr/>
        <p:txBody>
          <a:bodyPr/>
          <a:lstStyle/>
          <a:p>
            <a:fld id="{2D537135-7AD0-406F-8FAB-3FBC050A0667}" type="slidenum">
              <a:rPr lang="sv-SE" smtClean="0"/>
              <a:t>16</a:t>
            </a:fld>
            <a:endParaRPr lang="sv-SE"/>
          </a:p>
        </p:txBody>
      </p:sp>
      <p:pic>
        <p:nvPicPr>
          <p:cNvPr id="10" name="Platshållare för innehåll 9">
            <a:extLst>
              <a:ext uri="{FF2B5EF4-FFF2-40B4-BE49-F238E27FC236}">
                <a16:creationId xmlns:a16="http://schemas.microsoft.com/office/drawing/2014/main" id="{4F04FDAB-40C7-F895-4D20-1636312C7DA6}"/>
              </a:ext>
            </a:extLst>
          </p:cNvPr>
          <p:cNvPicPr>
            <a:picLocks noGrp="1" noChangeAspect="1"/>
          </p:cNvPicPr>
          <p:nvPr>
            <p:ph sz="half" idx="1"/>
          </p:nvPr>
        </p:nvPicPr>
        <p:blipFill>
          <a:blip r:embed="rId2"/>
          <a:stretch>
            <a:fillRect/>
          </a:stretch>
        </p:blipFill>
        <p:spPr>
          <a:xfrm>
            <a:off x="1264743" y="1825625"/>
            <a:ext cx="9084664" cy="4351338"/>
          </a:xfrm>
          <a:prstGeom prst="rect">
            <a:avLst/>
          </a:prstGeom>
        </p:spPr>
      </p:pic>
    </p:spTree>
    <p:extLst>
      <p:ext uri="{BB962C8B-B14F-4D97-AF65-F5344CB8AC3E}">
        <p14:creationId xmlns:p14="http://schemas.microsoft.com/office/powerpoint/2010/main" val="93465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9CD676-A0CF-1399-8BA0-533EE2A92456}"/>
              </a:ext>
            </a:extLst>
          </p:cNvPr>
          <p:cNvSpPr>
            <a:spLocks noGrp="1"/>
          </p:cNvSpPr>
          <p:nvPr>
            <p:ph type="title"/>
          </p:nvPr>
        </p:nvSpPr>
        <p:spPr/>
        <p:txBody>
          <a:bodyPr>
            <a:normAutofit fontScale="90000"/>
          </a:bodyPr>
          <a:lstStyle/>
          <a:p>
            <a:r>
              <a:rPr kumimoji="0" lang="sv-SE" sz="25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Andel individer 20 år och äldre per organisation som fått behandlingsåtgärder motiverade av TLV tillståndskod 3043, (parodontit), allmäntandvård och specialisttandvård</a:t>
            </a:r>
            <a:br>
              <a:rPr kumimoji="0" lang="sv-SE" sz="25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b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a:t>
            </a:r>
            <a:r>
              <a:rPr lang="sv-SE" sz="1600" dirty="0">
                <a:solidFill>
                  <a:prstClr val="black"/>
                </a:solidFill>
              </a:rPr>
              <a:t>21G</a:t>
            </a: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 – TEKNISK BESKRIVNING</a:t>
            </a:r>
            <a:endParaRPr lang="sv-SE" dirty="0"/>
          </a:p>
        </p:txBody>
      </p:sp>
      <p:sp>
        <p:nvSpPr>
          <p:cNvPr id="3" name="Platshållare för innehåll 2">
            <a:extLst>
              <a:ext uri="{FF2B5EF4-FFF2-40B4-BE49-F238E27FC236}">
                <a16:creationId xmlns:a16="http://schemas.microsoft.com/office/drawing/2014/main" id="{8582C817-654E-B13F-1C4B-CA79669BFBFF}"/>
              </a:ext>
            </a:extLst>
          </p:cNvPr>
          <p:cNvSpPr>
            <a:spLocks noGrp="1"/>
          </p:cNvSpPr>
          <p:nvPr>
            <p:ph idx="1"/>
          </p:nvPr>
        </p:nvSpPr>
        <p:spPr/>
        <p:txBody>
          <a:bodyPr>
            <a:normAutofit fontScale="47500" lnSpcReduction="20000"/>
          </a:bodyPr>
          <a:lstStyle/>
          <a:p>
            <a:pPr marL="0" indent="0">
              <a:buNone/>
            </a:pPr>
            <a:r>
              <a:rPr lang="sv-SE" sz="2800" dirty="0"/>
              <a:t>DELTAGANDE ORGANISATIONER: 23</a:t>
            </a:r>
          </a:p>
          <a:p>
            <a:pPr marL="0" indent="0">
              <a:buNone/>
            </a:pPr>
            <a:r>
              <a:rPr lang="sv-SE" sz="2800" dirty="0"/>
              <a:t>TIDSPERIODER URVAL: 2011-2013 och 2021-2023</a:t>
            </a:r>
          </a:p>
          <a:p>
            <a:pPr marL="0" indent="0">
              <a:buNone/>
            </a:pPr>
            <a:r>
              <a:rPr lang="sv-SE" sz="2800" dirty="0"/>
              <a:t>PATIENTER: Individer 20 år och äldre med basundersökning under respektive tidsperiod (TLV 101, 102, 111, 112).</a:t>
            </a:r>
          </a:p>
          <a:p>
            <a:pPr marL="0" indent="0">
              <a:buNone/>
            </a:pPr>
            <a:r>
              <a:rPr lang="sv-SE" sz="2800" dirty="0"/>
              <a:t>n =  2 380 200 (2011-2013)</a:t>
            </a:r>
          </a:p>
          <a:p>
            <a:pPr marL="0" indent="0">
              <a:buNone/>
            </a:pPr>
            <a:r>
              <a:rPr lang="sv-SE" sz="2800" dirty="0"/>
              <a:t>n =  3 356 821 (2021-2023)</a:t>
            </a:r>
          </a:p>
          <a:p>
            <a:pPr marL="0" indent="0">
              <a:buNone/>
            </a:pPr>
            <a:r>
              <a:rPr lang="sv-SE" sz="2800" dirty="0"/>
              <a:t>Patienter som fått behandling motiverad av parodontit (TLV 3043).</a:t>
            </a:r>
          </a:p>
          <a:p>
            <a:pPr marL="0" indent="0">
              <a:buNone/>
            </a:pPr>
            <a:r>
              <a:rPr lang="sv-SE" sz="2800" dirty="0"/>
              <a:t>n = 575 050 (2011-2013)</a:t>
            </a:r>
          </a:p>
          <a:p>
            <a:pPr marL="0" indent="0">
              <a:buNone/>
            </a:pPr>
            <a:r>
              <a:rPr lang="sv-SE" sz="2800" dirty="0"/>
              <a:t>n = 847 537 (2021-2023)</a:t>
            </a:r>
          </a:p>
          <a:p>
            <a:pPr marL="0" indent="0">
              <a:buNone/>
            </a:pPr>
            <a:r>
              <a:rPr lang="sv-SE" sz="2800" dirty="0"/>
              <a:t>varav behandlade i specialisttandvård</a:t>
            </a:r>
          </a:p>
          <a:p>
            <a:pPr marL="0" indent="0">
              <a:buNone/>
            </a:pPr>
            <a:r>
              <a:rPr lang="sv-SE" sz="2800" dirty="0"/>
              <a:t>n = 25 731 (2011-2013)</a:t>
            </a:r>
          </a:p>
          <a:p>
            <a:pPr marL="0" indent="0">
              <a:buNone/>
            </a:pPr>
            <a:r>
              <a:rPr lang="sv-SE" sz="2800" dirty="0"/>
              <a:t>n = 30 981 (2021-2023)</a:t>
            </a:r>
          </a:p>
          <a:p>
            <a:pPr marL="0" indent="0">
              <a:buNone/>
            </a:pPr>
            <a:r>
              <a:rPr lang="sv-SE" sz="2800" dirty="0"/>
              <a:t>BERÄKNING:</a:t>
            </a:r>
          </a:p>
          <a:p>
            <a:pPr marL="0" indent="0">
              <a:buNone/>
            </a:pPr>
            <a:r>
              <a:rPr lang="sv-SE" sz="2800" dirty="0"/>
              <a:t>Täljare: Individer med minst en behandling motiverad av TLV 3043 (parodontit) och basundersökning indelade i fyra olika behandlingsgrupper:  Information/instruktion, (TLV 311, 312, 313, 314), Mekanisk infektionsbehandling (TLV 341-343), Tandextraktion (TLV 401-405) och Kirurgisk behandling (TLV 441, 442, 444, 451, 452). En patient kan förekomma i flera åtgärdsgrupper.</a:t>
            </a:r>
          </a:p>
          <a:p>
            <a:pPr marL="0" indent="0">
              <a:buNone/>
            </a:pPr>
            <a:r>
              <a:rPr lang="sv-SE" sz="2800" dirty="0"/>
              <a:t>Nämnare: Alla individer med basundersökning under respektive tidsperiod.</a:t>
            </a:r>
          </a:p>
          <a:p>
            <a:endParaRPr lang="sv-SE" dirty="0"/>
          </a:p>
        </p:txBody>
      </p:sp>
      <p:sp>
        <p:nvSpPr>
          <p:cNvPr id="4" name="Platshållare för datum 3">
            <a:extLst>
              <a:ext uri="{FF2B5EF4-FFF2-40B4-BE49-F238E27FC236}">
                <a16:creationId xmlns:a16="http://schemas.microsoft.com/office/drawing/2014/main" id="{A8E2988B-1F3D-3A70-5D38-E4B1C47847D9}"/>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40092622-A20D-ABE1-5DCC-6D0FB85192AD}"/>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468F259F-DB5A-5041-0704-795BD4AFF432}"/>
              </a:ext>
            </a:extLst>
          </p:cNvPr>
          <p:cNvSpPr>
            <a:spLocks noGrp="1"/>
          </p:cNvSpPr>
          <p:nvPr>
            <p:ph type="sldNum" sz="quarter" idx="12"/>
          </p:nvPr>
        </p:nvSpPr>
        <p:spPr/>
        <p:txBody>
          <a:bodyPr/>
          <a:lstStyle/>
          <a:p>
            <a:fld id="{2D537135-7AD0-406F-8FAB-3FBC050A0667}" type="slidenum">
              <a:rPr lang="sv-SE" smtClean="0"/>
              <a:t>17</a:t>
            </a:fld>
            <a:endParaRPr lang="sv-SE"/>
          </a:p>
        </p:txBody>
      </p:sp>
    </p:spTree>
    <p:extLst>
      <p:ext uri="{BB962C8B-B14F-4D97-AF65-F5344CB8AC3E}">
        <p14:creationId xmlns:p14="http://schemas.microsoft.com/office/powerpoint/2010/main" val="179147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3C84B1-2858-3BE2-F21C-0B939FB1D366}"/>
              </a:ext>
            </a:extLst>
          </p:cNvPr>
          <p:cNvSpPr>
            <a:spLocks noGrp="1"/>
          </p:cNvSpPr>
          <p:nvPr>
            <p:ph type="title"/>
          </p:nvPr>
        </p:nvSpPr>
        <p:spPr/>
        <p:txBody>
          <a:bodyPr>
            <a:noAutofit/>
          </a:bodyPr>
          <a:lstStyle/>
          <a:p>
            <a:r>
              <a:rPr lang="sv-SE" sz="2000" dirty="0"/>
              <a:t>Andel individer med Parodontitsjuk1, Parodontitsjuk2 respektive Ingen/ringa sjukdom, som fått behandlingsåtgärder motiverade av TLV tillståndskod 3043, (parodontit) , 20–49 år, 50-79 år och 80 år och äldre, 2011-2013 respektive 2021-2023</a:t>
            </a:r>
            <a:br>
              <a:rPr lang="sv-SE" sz="2000" dirty="0"/>
            </a:br>
            <a:r>
              <a:rPr lang="sv-SE" sz="1600" dirty="0"/>
              <a:t>RAPPORT 21H </a:t>
            </a:r>
            <a:endParaRPr lang="sv-SE" sz="2000" dirty="0"/>
          </a:p>
        </p:txBody>
      </p:sp>
      <p:sp>
        <p:nvSpPr>
          <p:cNvPr id="5" name="Platshållare för datum 4">
            <a:extLst>
              <a:ext uri="{FF2B5EF4-FFF2-40B4-BE49-F238E27FC236}">
                <a16:creationId xmlns:a16="http://schemas.microsoft.com/office/drawing/2014/main" id="{EC46A853-CFE2-55F1-7A9B-5835A1F7F3F5}"/>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F99FAEB6-4ECA-A400-3904-69D950532A21}"/>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B25F3C74-60CF-1554-2AFC-195B92E86F03}"/>
              </a:ext>
            </a:extLst>
          </p:cNvPr>
          <p:cNvSpPr>
            <a:spLocks noGrp="1"/>
          </p:cNvSpPr>
          <p:nvPr>
            <p:ph type="sldNum" sz="quarter" idx="12"/>
          </p:nvPr>
        </p:nvSpPr>
        <p:spPr/>
        <p:txBody>
          <a:bodyPr/>
          <a:lstStyle/>
          <a:p>
            <a:fld id="{2D537135-7AD0-406F-8FAB-3FBC050A0667}" type="slidenum">
              <a:rPr lang="sv-SE" smtClean="0"/>
              <a:t>18</a:t>
            </a:fld>
            <a:endParaRPr lang="sv-SE"/>
          </a:p>
        </p:txBody>
      </p:sp>
      <p:pic>
        <p:nvPicPr>
          <p:cNvPr id="10" name="Platshållare för innehåll 9">
            <a:extLst>
              <a:ext uri="{FF2B5EF4-FFF2-40B4-BE49-F238E27FC236}">
                <a16:creationId xmlns:a16="http://schemas.microsoft.com/office/drawing/2014/main" id="{5474603F-CE9D-D50F-B1D7-0CFBCFBBD442}"/>
              </a:ext>
            </a:extLst>
          </p:cNvPr>
          <p:cNvPicPr>
            <a:picLocks noGrp="1" noChangeAspect="1"/>
          </p:cNvPicPr>
          <p:nvPr>
            <p:ph sz="half" idx="1"/>
          </p:nvPr>
        </p:nvPicPr>
        <p:blipFill>
          <a:blip r:embed="rId2"/>
          <a:stretch>
            <a:fillRect/>
          </a:stretch>
        </p:blipFill>
        <p:spPr>
          <a:prstGeom prst="rect">
            <a:avLst/>
          </a:prstGeom>
        </p:spPr>
      </p:pic>
      <p:pic>
        <p:nvPicPr>
          <p:cNvPr id="13" name="Platshållare för innehåll 12">
            <a:extLst>
              <a:ext uri="{FF2B5EF4-FFF2-40B4-BE49-F238E27FC236}">
                <a16:creationId xmlns:a16="http://schemas.microsoft.com/office/drawing/2014/main" id="{77560CCB-C2A3-FD4E-4546-839E4B3D8360}"/>
              </a:ext>
            </a:extLst>
          </p:cNvPr>
          <p:cNvPicPr>
            <a:picLocks noGrp="1" noChangeAspect="1"/>
          </p:cNvPicPr>
          <p:nvPr>
            <p:ph sz="half" idx="2"/>
          </p:nvPr>
        </p:nvPicPr>
        <p:blipFill>
          <a:blip r:embed="rId3"/>
          <a:stretch>
            <a:fillRect/>
          </a:stretch>
        </p:blipFill>
        <p:spPr>
          <a:xfrm>
            <a:off x="6507199" y="1825625"/>
            <a:ext cx="4844977" cy="4351338"/>
          </a:xfrm>
          <a:prstGeom prst="rect">
            <a:avLst/>
          </a:prstGeom>
        </p:spPr>
      </p:pic>
    </p:spTree>
    <p:extLst>
      <p:ext uri="{BB962C8B-B14F-4D97-AF65-F5344CB8AC3E}">
        <p14:creationId xmlns:p14="http://schemas.microsoft.com/office/powerpoint/2010/main" val="2025427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61F8E1-C666-6822-4B2D-D4930A8B67A3}"/>
              </a:ext>
            </a:extLst>
          </p:cNvPr>
          <p:cNvSpPr>
            <a:spLocks noGrp="1"/>
          </p:cNvSpPr>
          <p:nvPr>
            <p:ph type="title"/>
          </p:nvPr>
        </p:nvSpPr>
        <p:spPr/>
        <p:txBody>
          <a:bodyPr/>
          <a:lstStyle/>
          <a:p>
            <a:r>
              <a:rPr kumimoji="0" lang="sv-SE" sz="2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Andel individer med Parodontitsjuk1, Parodontitsjuk2 respektive Ingen/ringa sjukdom, som fått behandlingsåtgärder motiverade av TLV tillståndskod 3043, (parodontit) , 20–49 år, 50-79 år och 80 år och äldre, 2011-2013 respektive 2021-2023</a:t>
            </a:r>
            <a:br>
              <a:rPr kumimoji="0" lang="sv-SE" sz="2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b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a:t>
            </a:r>
            <a:r>
              <a:rPr lang="sv-SE" sz="1600" dirty="0">
                <a:solidFill>
                  <a:prstClr val="black"/>
                </a:solidFill>
              </a:rPr>
              <a:t>21H</a:t>
            </a: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 – TEKNISK BESKRIVNING</a:t>
            </a:r>
            <a:endParaRPr lang="sv-SE" dirty="0"/>
          </a:p>
        </p:txBody>
      </p:sp>
      <p:sp>
        <p:nvSpPr>
          <p:cNvPr id="3" name="Platshållare för innehåll 2">
            <a:extLst>
              <a:ext uri="{FF2B5EF4-FFF2-40B4-BE49-F238E27FC236}">
                <a16:creationId xmlns:a16="http://schemas.microsoft.com/office/drawing/2014/main" id="{E40B4029-2925-66CB-D1EF-671F5699A2CC}"/>
              </a:ext>
            </a:extLst>
          </p:cNvPr>
          <p:cNvSpPr>
            <a:spLocks noGrp="1"/>
          </p:cNvSpPr>
          <p:nvPr>
            <p:ph idx="1"/>
          </p:nvPr>
        </p:nvSpPr>
        <p:spPr/>
        <p:txBody>
          <a:bodyPr>
            <a:normAutofit fontScale="55000" lnSpcReduction="20000"/>
          </a:bodyPr>
          <a:lstStyle/>
          <a:p>
            <a:pPr marL="0" indent="0">
              <a:buNone/>
            </a:pPr>
            <a:r>
              <a:rPr lang="sv-SE" sz="2500" dirty="0"/>
              <a:t>DELTAGANDE ORGANISATIONER: 23</a:t>
            </a:r>
          </a:p>
          <a:p>
            <a:pPr marL="0" indent="0">
              <a:buNone/>
            </a:pPr>
            <a:r>
              <a:rPr lang="sv-SE" sz="2500" dirty="0"/>
              <a:t>TIDSPERIODER URVAL: 2011-2013, 2021-2023</a:t>
            </a:r>
          </a:p>
          <a:p>
            <a:pPr marL="0" indent="0">
              <a:buNone/>
            </a:pPr>
            <a:r>
              <a:rPr lang="sv-SE" sz="2500" dirty="0"/>
              <a:t>PATIENTER: Unika individer 20 år och äldre Parodontitsjuk1 (minst en tand med fickdjup ≥ 6 mm, 2:a molarens distalyta och visdomständer undantagna),  Parodontitsjuk2 (≥ 4 tänder med fickdjup 4-5 mm men inga fickor ≥ 6 mm) , respektive Ingen/ringa sjukdom och med basundersökning  (TLV 101, 102, 111, 112) under respektive tidsperiod och som fått minst en behandling motiverad av TLV 3043 (parodontit) inom ett år efter basundersökningen, uppdelade på kön och åldersgrupp.</a:t>
            </a:r>
          </a:p>
          <a:p>
            <a:pPr marL="0" indent="0">
              <a:buNone/>
            </a:pPr>
            <a:r>
              <a:rPr lang="sv-SE" sz="2500" dirty="0"/>
              <a:t>n = 206 699 (2011-2013), Parodontitsjuk1</a:t>
            </a:r>
          </a:p>
          <a:p>
            <a:pPr marL="0" indent="0">
              <a:buNone/>
            </a:pPr>
            <a:r>
              <a:rPr lang="sv-SE" sz="2500" dirty="0"/>
              <a:t>n =  96 248 (2011-2013), Parodontitsjuk2</a:t>
            </a:r>
          </a:p>
          <a:p>
            <a:pPr marL="0" indent="0">
              <a:buNone/>
            </a:pPr>
            <a:r>
              <a:rPr lang="sv-SE" sz="2500" dirty="0"/>
              <a:t>n = 284 173 (2011-2013), Ingen/ringa sjukdom</a:t>
            </a:r>
          </a:p>
          <a:p>
            <a:pPr marL="0" indent="0">
              <a:buNone/>
            </a:pPr>
            <a:endParaRPr lang="sv-SE" sz="2500" dirty="0"/>
          </a:p>
          <a:p>
            <a:pPr marL="0" indent="0">
              <a:buNone/>
            </a:pPr>
            <a:r>
              <a:rPr lang="sv-SE" sz="2500" dirty="0"/>
              <a:t>n = 347 364 (2021-2023), Parodontitsjuk1</a:t>
            </a:r>
          </a:p>
          <a:p>
            <a:pPr marL="0" indent="0">
              <a:buNone/>
            </a:pPr>
            <a:r>
              <a:rPr lang="sv-SE" sz="2500" dirty="0"/>
              <a:t>n = 201 729 (2021-2023), Parodontitsjuk2</a:t>
            </a:r>
          </a:p>
          <a:p>
            <a:pPr marL="0" indent="0">
              <a:buNone/>
            </a:pPr>
            <a:r>
              <a:rPr lang="sv-SE" sz="2500" dirty="0"/>
              <a:t>n = 372 403 (2021-2023), Ingen ringa sjukdom</a:t>
            </a:r>
          </a:p>
          <a:p>
            <a:pPr marL="0" indent="0">
              <a:buNone/>
            </a:pPr>
            <a:r>
              <a:rPr lang="sv-SE" sz="2500" dirty="0"/>
              <a:t>BERÄKNING:</a:t>
            </a:r>
          </a:p>
          <a:p>
            <a:pPr marL="0" indent="0">
              <a:buNone/>
            </a:pPr>
            <a:r>
              <a:rPr lang="sv-SE" sz="2500" dirty="0"/>
              <a:t>Andel (procent) individer som fått minst en behandling motiverad av TLV 3043 (parodontit) inom ett år efter basundersökningen av alla med basundersökning. Åtgärderna är indelade i fyra olika behandlingsgrupper, en patient kan förekomma i flera åtgärdsgrupper.</a:t>
            </a:r>
          </a:p>
          <a:p>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071ACC34-70D7-0DC6-4637-F01E788C7C97}"/>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D990C6CE-D04F-EE99-8482-4DF945F024E4}"/>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7620A988-0A8A-1060-2BC8-33C497ECE72D}"/>
              </a:ext>
            </a:extLst>
          </p:cNvPr>
          <p:cNvSpPr>
            <a:spLocks noGrp="1"/>
          </p:cNvSpPr>
          <p:nvPr>
            <p:ph type="sldNum" sz="quarter" idx="12"/>
          </p:nvPr>
        </p:nvSpPr>
        <p:spPr/>
        <p:txBody>
          <a:bodyPr/>
          <a:lstStyle/>
          <a:p>
            <a:fld id="{2D537135-7AD0-406F-8FAB-3FBC050A0667}" type="slidenum">
              <a:rPr lang="sv-SE" smtClean="0"/>
              <a:t>19</a:t>
            </a:fld>
            <a:endParaRPr lang="sv-SE"/>
          </a:p>
        </p:txBody>
      </p:sp>
    </p:spTree>
    <p:extLst>
      <p:ext uri="{BB962C8B-B14F-4D97-AF65-F5344CB8AC3E}">
        <p14:creationId xmlns:p14="http://schemas.microsoft.com/office/powerpoint/2010/main" val="284774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98F74-D336-41D0-DF9F-B51B448D239F}"/>
              </a:ext>
            </a:extLst>
          </p:cNvPr>
          <p:cNvSpPr>
            <a:spLocks noGrp="1"/>
          </p:cNvSpPr>
          <p:nvPr>
            <p:ph type="title"/>
          </p:nvPr>
        </p:nvSpPr>
        <p:spPr/>
        <p:txBody>
          <a:bodyPr>
            <a:normAutofit/>
          </a:bodyPr>
          <a:lstStyle/>
          <a:p>
            <a:r>
              <a:rPr lang="sv-SE" sz="2800" dirty="0"/>
              <a:t>Andel patienter med </a:t>
            </a:r>
            <a:r>
              <a:rPr lang="sv-SE" sz="2800" dirty="0" err="1"/>
              <a:t>parodontalt</a:t>
            </a:r>
            <a:r>
              <a:rPr lang="sv-SE" sz="2800" dirty="0"/>
              <a:t> status av de med basundersökning,  20 år och äldre</a:t>
            </a:r>
            <a:br>
              <a:rPr lang="sv-SE" sz="2800" dirty="0"/>
            </a:br>
            <a:r>
              <a:rPr lang="sv-SE" sz="1800" dirty="0"/>
              <a:t>RAPPORT 19A</a:t>
            </a:r>
            <a:endParaRPr lang="sv-SE" sz="2800" dirty="0"/>
          </a:p>
        </p:txBody>
      </p:sp>
      <p:sp>
        <p:nvSpPr>
          <p:cNvPr id="4" name="Platshållare för innehåll 3">
            <a:extLst>
              <a:ext uri="{FF2B5EF4-FFF2-40B4-BE49-F238E27FC236}">
                <a16:creationId xmlns:a16="http://schemas.microsoft.com/office/drawing/2014/main" id="{6FC93910-CF10-6C8F-9989-4D83D7E16293}"/>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2011-2013 och 2021-2023</a:t>
            </a:r>
          </a:p>
          <a:p>
            <a:r>
              <a:rPr lang="sv-SE" sz="1200" dirty="0"/>
              <a:t>PATIENTER: Andel unika individer 20-49 år med registrerad </a:t>
            </a:r>
            <a:r>
              <a:rPr lang="sv-SE" sz="1200" dirty="0" err="1"/>
              <a:t>parodontal</a:t>
            </a:r>
            <a:r>
              <a:rPr lang="sv-SE" sz="1200" dirty="0"/>
              <a:t> undersökning (minst ett signerat fickstatus) av de som fått basundersökning (TLV 101, 102, 111, 112, 114) under respektive tidsperiod.</a:t>
            </a:r>
          </a:p>
          <a:p>
            <a:r>
              <a:rPr lang="sv-SE" sz="1200" dirty="0"/>
              <a:t>Patienter med </a:t>
            </a:r>
            <a:r>
              <a:rPr lang="sv-SE" sz="1200" dirty="0" err="1"/>
              <a:t>parodontalt</a:t>
            </a:r>
            <a:r>
              <a:rPr lang="sv-SE" sz="1200" dirty="0"/>
              <a:t> status:</a:t>
            </a:r>
          </a:p>
          <a:p>
            <a:r>
              <a:rPr lang="sv-SE" sz="1200" dirty="0"/>
              <a:t>n = 467 074 (2011-2013)</a:t>
            </a:r>
          </a:p>
          <a:p>
            <a:r>
              <a:rPr lang="sv-SE" sz="1200" dirty="0"/>
              <a:t>n = 907 208 (2021-2023)</a:t>
            </a:r>
          </a:p>
          <a:p>
            <a:r>
              <a:rPr lang="sv-SE" sz="1200" dirty="0"/>
              <a:t>Patienter med basundersökning:</a:t>
            </a:r>
          </a:p>
          <a:p>
            <a:r>
              <a:rPr lang="sv-SE" sz="1200" dirty="0"/>
              <a:t>n = 1 441 385 (2011 - 2013)</a:t>
            </a:r>
          </a:p>
          <a:p>
            <a:r>
              <a:rPr lang="sv-SE" sz="1200" dirty="0"/>
              <a:t>n = 1 730 568 (2021 - 2023)</a:t>
            </a:r>
          </a:p>
          <a:p>
            <a:endParaRPr lang="sv-SE" sz="1200" dirty="0"/>
          </a:p>
          <a:p>
            <a:r>
              <a:rPr lang="sv-SE" sz="1200" dirty="0"/>
              <a:t>RAPPORTPORTAL: P01 Andel vuxna patienter med </a:t>
            </a:r>
            <a:r>
              <a:rPr lang="sv-SE" sz="1200" dirty="0" err="1"/>
              <a:t>parodontalt</a:t>
            </a:r>
            <a:r>
              <a:rPr lang="sv-SE" sz="1200" dirty="0"/>
              <a:t> status</a:t>
            </a:r>
          </a:p>
          <a:p>
            <a:endParaRPr lang="sv-SE" dirty="0"/>
          </a:p>
        </p:txBody>
      </p:sp>
      <p:sp>
        <p:nvSpPr>
          <p:cNvPr id="5" name="Platshållare för datum 4">
            <a:extLst>
              <a:ext uri="{FF2B5EF4-FFF2-40B4-BE49-F238E27FC236}">
                <a16:creationId xmlns:a16="http://schemas.microsoft.com/office/drawing/2014/main" id="{314006BE-4FAD-6868-9BB3-19DD0E67EE59}"/>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D55C2DA4-8FD9-1357-B95D-23B3C2A0CB52}"/>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F3C2DA5F-4B2A-90AC-3322-363C109E1776}"/>
              </a:ext>
            </a:extLst>
          </p:cNvPr>
          <p:cNvSpPr>
            <a:spLocks noGrp="1"/>
          </p:cNvSpPr>
          <p:nvPr>
            <p:ph type="sldNum" sz="quarter" idx="12"/>
          </p:nvPr>
        </p:nvSpPr>
        <p:spPr/>
        <p:txBody>
          <a:bodyPr/>
          <a:lstStyle/>
          <a:p>
            <a:fld id="{2D537135-7AD0-406F-8FAB-3FBC050A0667}" type="slidenum">
              <a:rPr lang="sv-SE" smtClean="0"/>
              <a:t>2</a:t>
            </a:fld>
            <a:endParaRPr lang="sv-SE"/>
          </a:p>
        </p:txBody>
      </p:sp>
      <p:pic>
        <p:nvPicPr>
          <p:cNvPr id="10" name="Platshållare för innehåll 9">
            <a:extLst>
              <a:ext uri="{FF2B5EF4-FFF2-40B4-BE49-F238E27FC236}">
                <a16:creationId xmlns:a16="http://schemas.microsoft.com/office/drawing/2014/main" id="{4424790F-BFF7-01A3-2138-4A9001FA0E9E}"/>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423810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5F215E-FB48-7626-8B1A-97322313B2E8}"/>
              </a:ext>
            </a:extLst>
          </p:cNvPr>
          <p:cNvSpPr>
            <a:spLocks noGrp="1"/>
          </p:cNvSpPr>
          <p:nvPr>
            <p:ph type="title"/>
          </p:nvPr>
        </p:nvSpPr>
        <p:spPr/>
        <p:txBody>
          <a:bodyPr>
            <a:noAutofit/>
          </a:bodyPr>
          <a:lstStyle/>
          <a:p>
            <a:r>
              <a:rPr lang="sv-SE" sz="2600" dirty="0">
                <a:effectLst/>
                <a:latin typeface="Nirmala UI" panose="020B0502040204020203" pitchFamily="34" charset="0"/>
                <a:ea typeface="Nirmala UI" panose="020B0502040204020203" pitchFamily="34" charset="0"/>
                <a:cs typeface="Times New Roman" panose="02020603050405020304" pitchFamily="18" charset="0"/>
              </a:rPr>
              <a:t>Individer 20 år och äldre med basundersökning (TLV 101, 102, 111, 112, 114), som har fyra eller fler tänder med fickdjup </a:t>
            </a:r>
            <a:r>
              <a:rPr lang="sv-SE" sz="2600" dirty="0">
                <a:effectLst/>
                <a:latin typeface="Arial" panose="020B0604020202020204" pitchFamily="34" charset="0"/>
                <a:ea typeface="Nirmala UI" panose="020B0502040204020203" pitchFamily="34" charset="0"/>
              </a:rPr>
              <a:t>≥</a:t>
            </a:r>
            <a:r>
              <a:rPr lang="sv-SE" sz="2600" dirty="0">
                <a:effectLst/>
                <a:latin typeface="Nirmala UI" panose="020B0502040204020203" pitchFamily="34" charset="0"/>
                <a:ea typeface="Nirmala UI" panose="020B0502040204020203" pitchFamily="34" charset="0"/>
                <a:cs typeface="Times New Roman" panose="02020603050405020304" pitchFamily="18" charset="0"/>
              </a:rPr>
              <a:t> 6 mm </a:t>
            </a:r>
            <a:r>
              <a:rPr lang="sv-SE" sz="2600" dirty="0">
                <a:effectLst/>
                <a:latin typeface="Nirmala UI" panose="020B0502040204020203" pitchFamily="34" charset="0"/>
                <a:ea typeface="Nirmala UI" panose="020B0502040204020203" pitchFamily="34" charset="0"/>
              </a:rPr>
              <a:t>å</a:t>
            </a:r>
            <a:r>
              <a:rPr lang="sv-SE" sz="2600" dirty="0">
                <a:effectLst/>
                <a:latin typeface="Nirmala UI" panose="020B0502040204020203" pitchFamily="34" charset="0"/>
                <a:ea typeface="Nirmala UI" panose="020B0502040204020203" pitchFamily="34" charset="0"/>
                <a:cs typeface="Times New Roman" panose="02020603050405020304" pitchFamily="18" charset="0"/>
              </a:rPr>
              <a:t>r 2013 och uppföljning år 2014–2023, allm</a:t>
            </a:r>
            <a:r>
              <a:rPr lang="sv-SE" sz="2600" dirty="0">
                <a:effectLst/>
                <a:latin typeface="Nirmala UI" panose="020B0502040204020203" pitchFamily="34" charset="0"/>
                <a:ea typeface="Nirmala UI" panose="020B0502040204020203" pitchFamily="34" charset="0"/>
              </a:rPr>
              <a:t>ä</a:t>
            </a:r>
            <a:r>
              <a:rPr lang="sv-SE" sz="2600" dirty="0">
                <a:effectLst/>
                <a:latin typeface="Nirmala UI" panose="020B0502040204020203" pitchFamily="34" charset="0"/>
                <a:ea typeface="Nirmala UI" panose="020B0502040204020203" pitchFamily="34" charset="0"/>
                <a:cs typeface="Times New Roman" panose="02020603050405020304" pitchFamily="18" charset="0"/>
              </a:rPr>
              <a:t>ntandv</a:t>
            </a:r>
            <a:r>
              <a:rPr lang="sv-SE" sz="2600" dirty="0">
                <a:effectLst/>
                <a:latin typeface="Nirmala UI" panose="020B0502040204020203" pitchFamily="34" charset="0"/>
                <a:ea typeface="Nirmala UI" panose="020B0502040204020203" pitchFamily="34" charset="0"/>
              </a:rPr>
              <a:t>å</a:t>
            </a:r>
            <a:r>
              <a:rPr lang="sv-SE" sz="2600" dirty="0">
                <a:effectLst/>
                <a:latin typeface="Nirmala UI" panose="020B0502040204020203" pitchFamily="34" charset="0"/>
                <a:ea typeface="Nirmala UI" panose="020B0502040204020203" pitchFamily="34" charset="0"/>
                <a:cs typeface="Times New Roman" panose="02020603050405020304" pitchFamily="18" charset="0"/>
              </a:rPr>
              <a:t>rd</a:t>
            </a:r>
            <a:br>
              <a:rPr lang="sv-SE" sz="2400" dirty="0"/>
            </a:br>
            <a:r>
              <a:rPr lang="sv-SE" sz="1800" dirty="0"/>
              <a:t>RAPPORT 22A</a:t>
            </a:r>
          </a:p>
        </p:txBody>
      </p:sp>
      <p:sp>
        <p:nvSpPr>
          <p:cNvPr id="4" name="Platshållare för innehåll 3">
            <a:extLst>
              <a:ext uri="{FF2B5EF4-FFF2-40B4-BE49-F238E27FC236}">
                <a16:creationId xmlns:a16="http://schemas.microsoft.com/office/drawing/2014/main" id="{01485C57-2F00-B200-66C8-A7DEB7DE88F9}"/>
              </a:ext>
            </a:extLst>
          </p:cNvPr>
          <p:cNvSpPr>
            <a:spLocks noGrp="1"/>
          </p:cNvSpPr>
          <p:nvPr>
            <p:ph sz="half" idx="2"/>
          </p:nvPr>
        </p:nvSpPr>
        <p:spPr>
          <a:xfrm>
            <a:off x="6432698" y="1825625"/>
            <a:ext cx="5656521" cy="4351338"/>
          </a:xfrm>
        </p:spPr>
        <p:txBody>
          <a:bodyPr>
            <a:noAutofit/>
          </a:bodyPr>
          <a:lstStyle/>
          <a:p>
            <a:r>
              <a:rPr lang="sv-SE" sz="1600" dirty="0"/>
              <a:t>TEKNISK BESKRIVNING</a:t>
            </a:r>
          </a:p>
          <a:p>
            <a:r>
              <a:rPr lang="sv-SE" sz="1200" dirty="0"/>
              <a:t>DELTAGANDE ORGANISATIONER: 18</a:t>
            </a:r>
          </a:p>
          <a:p>
            <a:r>
              <a:rPr lang="sv-SE" sz="1200" dirty="0"/>
              <a:t>TIDSPERIOD URVAL: Startår 2013</a:t>
            </a:r>
          </a:p>
          <a:p>
            <a:r>
              <a:rPr lang="sv-SE" sz="1200" dirty="0"/>
              <a:t>TIDSPERIOD UPPFÖLJNING: 2014-2023</a:t>
            </a:r>
          </a:p>
          <a:p>
            <a:r>
              <a:rPr lang="sv-SE" sz="1200" dirty="0"/>
              <a:t>PATIENTER: Individer 20 år och äldre med basundersökning (TLV 101, 111, 112, 114) som har fyra eller fler tänder  med fickdjup ≥ 6 mm 2013.</a:t>
            </a:r>
          </a:p>
          <a:p>
            <a:r>
              <a:rPr lang="sv-SE" sz="1200" dirty="0"/>
              <a:t>n = 32 174 (2013)</a:t>
            </a:r>
          </a:p>
          <a:p>
            <a:r>
              <a:rPr lang="sv-SE" sz="1200" dirty="0"/>
              <a:t>n = 28 601  (2014-2015)</a:t>
            </a:r>
          </a:p>
          <a:p>
            <a:r>
              <a:rPr lang="sv-SE" sz="1200" dirty="0"/>
              <a:t>n = 25 142 (2016-2017) </a:t>
            </a:r>
          </a:p>
          <a:p>
            <a:r>
              <a:rPr lang="sv-SE" sz="1200" dirty="0"/>
              <a:t>n = 21 979 (2018-2019)</a:t>
            </a:r>
          </a:p>
          <a:p>
            <a:r>
              <a:rPr lang="sv-SE" sz="1200" dirty="0"/>
              <a:t>n = 18 062 (2020-2021)</a:t>
            </a:r>
          </a:p>
          <a:p>
            <a:r>
              <a:rPr lang="sv-SE" sz="1200" dirty="0"/>
              <a:t>n = 14088 (2022-2023) </a:t>
            </a:r>
          </a:p>
          <a:p>
            <a:r>
              <a:rPr lang="sv-SE" sz="1200" dirty="0"/>
              <a:t>BERÄKNING: Patienter med startår 2013 följs upp under tio år utifrån antal tänder utan fickor, antal tänder med ett fickdjup på 4-5 mm och antal tänder med 6 mm eller djupare, uppdelat på grupperna som fått behandling respektive inte fått behandling under uppföljningsperioden; Information och instruktion (TLV 311, 312, 313, 314), Mekanisk infektionsbehandling (TLV 341–343) eller Kirurgisk behandling (TLV 441, 442, 444, 451, 452). Visdomständer är exkluderade.</a:t>
            </a:r>
          </a:p>
        </p:txBody>
      </p:sp>
      <p:sp>
        <p:nvSpPr>
          <p:cNvPr id="5" name="Platshållare för datum 4">
            <a:extLst>
              <a:ext uri="{FF2B5EF4-FFF2-40B4-BE49-F238E27FC236}">
                <a16:creationId xmlns:a16="http://schemas.microsoft.com/office/drawing/2014/main" id="{526483FA-951C-CF4F-7CE0-C4703B24F224}"/>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1AC239FA-1736-3AB9-B80C-827763092990}"/>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D5361050-C78A-70E5-1E6E-C9E01EAA939A}"/>
              </a:ext>
            </a:extLst>
          </p:cNvPr>
          <p:cNvSpPr>
            <a:spLocks noGrp="1"/>
          </p:cNvSpPr>
          <p:nvPr>
            <p:ph type="sldNum" sz="quarter" idx="12"/>
          </p:nvPr>
        </p:nvSpPr>
        <p:spPr/>
        <p:txBody>
          <a:bodyPr/>
          <a:lstStyle/>
          <a:p>
            <a:fld id="{2D537135-7AD0-406F-8FAB-3FBC050A0667}" type="slidenum">
              <a:rPr lang="sv-SE" smtClean="0"/>
              <a:t>20</a:t>
            </a:fld>
            <a:endParaRPr lang="sv-SE"/>
          </a:p>
        </p:txBody>
      </p:sp>
      <p:pic>
        <p:nvPicPr>
          <p:cNvPr id="10" name="Platshållare för innehåll 9">
            <a:extLst>
              <a:ext uri="{FF2B5EF4-FFF2-40B4-BE49-F238E27FC236}">
                <a16:creationId xmlns:a16="http://schemas.microsoft.com/office/drawing/2014/main" id="{AC7FA914-8D02-C4FC-3F48-2585341F250B}"/>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149809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6A1267-D1A8-71A7-2C23-BD26CBA3A1F4}"/>
              </a:ext>
            </a:extLst>
          </p:cNvPr>
          <p:cNvSpPr>
            <a:spLocks noGrp="1"/>
          </p:cNvSpPr>
          <p:nvPr>
            <p:ph type="title"/>
          </p:nvPr>
        </p:nvSpPr>
        <p:spPr/>
        <p:txBody>
          <a:bodyPr>
            <a:normAutofit fontScale="90000"/>
          </a:bodyPr>
          <a:lstStyle/>
          <a:p>
            <a:r>
              <a:rPr lang="sv-SE" sz="2400" dirty="0"/>
              <a:t>Individer 20 år och äldre med basundersökning (TLV 101, 102, 111, 112, 114), som har fyra eller fler tänder med fickdjup ≥ 6 mm år 2013 och som har </a:t>
            </a:r>
            <a:r>
              <a:rPr lang="sv-SE" sz="2400" dirty="0" err="1"/>
              <a:t>parodstatus</a:t>
            </a:r>
            <a:r>
              <a:rPr lang="sv-SE" sz="2400" dirty="0"/>
              <a:t> 2022-2023, allmäntandvård</a:t>
            </a:r>
            <a:br>
              <a:rPr lang="sv-SE" sz="2400" dirty="0"/>
            </a:br>
            <a:r>
              <a:rPr lang="sv-SE" sz="2000" dirty="0"/>
              <a:t>RAPPORT 22B</a:t>
            </a:r>
          </a:p>
        </p:txBody>
      </p:sp>
      <p:sp>
        <p:nvSpPr>
          <p:cNvPr id="4" name="Platshållare för innehåll 3">
            <a:extLst>
              <a:ext uri="{FF2B5EF4-FFF2-40B4-BE49-F238E27FC236}">
                <a16:creationId xmlns:a16="http://schemas.microsoft.com/office/drawing/2014/main" id="{39E3AD8F-8FF3-DCC9-8B2D-28F1F62E5E3C}"/>
              </a:ext>
            </a:extLst>
          </p:cNvPr>
          <p:cNvSpPr>
            <a:spLocks noGrp="1"/>
          </p:cNvSpPr>
          <p:nvPr>
            <p:ph sz="half" idx="2"/>
          </p:nvPr>
        </p:nvSpPr>
        <p:spPr/>
        <p:txBody>
          <a:bodyPr/>
          <a:lstStyle/>
          <a:p>
            <a:r>
              <a:rPr lang="sv-SE" sz="1600" dirty="0"/>
              <a:t>TEKNISK BESKRIVNING</a:t>
            </a:r>
          </a:p>
          <a:p>
            <a:r>
              <a:rPr lang="sv-SE" sz="1200" dirty="0"/>
              <a:t>DELTAGANDE ORGANISATIONER: 18</a:t>
            </a:r>
          </a:p>
          <a:p>
            <a:r>
              <a:rPr lang="sv-SE" sz="1200" dirty="0"/>
              <a:t>TIDSPERIOD: 2022-2023</a:t>
            </a:r>
          </a:p>
          <a:p>
            <a:r>
              <a:rPr lang="sv-SE" sz="1200" dirty="0"/>
              <a:t>PATIENTER: Individer rapport 35A  år 2022-2023</a:t>
            </a:r>
          </a:p>
          <a:p>
            <a:r>
              <a:rPr lang="sv-SE" sz="1200" dirty="0"/>
              <a:t>n = 14 088</a:t>
            </a:r>
          </a:p>
          <a:p>
            <a:r>
              <a:rPr lang="sv-SE" sz="1200" dirty="0"/>
              <a:t>BERÄKNING: Av ursprungliga patienter från 2013 i rapport 22A kunde 14 088 identifieras 2022-2023. Dessa patienter utgör en delmängd av de 32 174 patienterna 2013 och deras status 2013 redovisas grafiskt i figuren och jämförs med status för de ursprungliga 32 174 patienterna.</a:t>
            </a:r>
          </a:p>
        </p:txBody>
      </p:sp>
      <p:sp>
        <p:nvSpPr>
          <p:cNvPr id="5" name="Platshållare för datum 4">
            <a:extLst>
              <a:ext uri="{FF2B5EF4-FFF2-40B4-BE49-F238E27FC236}">
                <a16:creationId xmlns:a16="http://schemas.microsoft.com/office/drawing/2014/main" id="{6E2B96C9-63DD-3444-6184-756CB7C31346}"/>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DE7E5C2B-49CD-A052-04D4-82E6F96B506F}"/>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7E77A994-DC39-524F-ACE7-3491DFE2E3F8}"/>
              </a:ext>
            </a:extLst>
          </p:cNvPr>
          <p:cNvSpPr>
            <a:spLocks noGrp="1"/>
          </p:cNvSpPr>
          <p:nvPr>
            <p:ph type="sldNum" sz="quarter" idx="12"/>
          </p:nvPr>
        </p:nvSpPr>
        <p:spPr/>
        <p:txBody>
          <a:bodyPr/>
          <a:lstStyle/>
          <a:p>
            <a:fld id="{2D537135-7AD0-406F-8FAB-3FBC050A0667}" type="slidenum">
              <a:rPr lang="sv-SE" smtClean="0"/>
              <a:t>21</a:t>
            </a:fld>
            <a:endParaRPr lang="sv-SE"/>
          </a:p>
        </p:txBody>
      </p:sp>
      <p:pic>
        <p:nvPicPr>
          <p:cNvPr id="3" name="Bildobjekt 2">
            <a:extLst>
              <a:ext uri="{FF2B5EF4-FFF2-40B4-BE49-F238E27FC236}">
                <a16:creationId xmlns:a16="http://schemas.microsoft.com/office/drawing/2014/main" id="{09C056A5-239D-DDF6-5DDD-A9D229E9590B}"/>
              </a:ext>
            </a:extLst>
          </p:cNvPr>
          <p:cNvPicPr>
            <a:picLocks noChangeAspect="1"/>
          </p:cNvPicPr>
          <p:nvPr/>
        </p:nvPicPr>
        <p:blipFill>
          <a:blip r:embed="rId2"/>
          <a:stretch>
            <a:fillRect/>
          </a:stretch>
        </p:blipFill>
        <p:spPr>
          <a:xfrm>
            <a:off x="838200" y="1690688"/>
            <a:ext cx="5127180" cy="3755461"/>
          </a:xfrm>
          <a:prstGeom prst="rect">
            <a:avLst/>
          </a:prstGeom>
        </p:spPr>
      </p:pic>
    </p:spTree>
    <p:extLst>
      <p:ext uri="{BB962C8B-B14F-4D97-AF65-F5344CB8AC3E}">
        <p14:creationId xmlns:p14="http://schemas.microsoft.com/office/powerpoint/2010/main" val="86175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F972E-B6D7-9A51-0096-15876E21D81D}"/>
              </a:ext>
            </a:extLst>
          </p:cNvPr>
          <p:cNvSpPr>
            <a:spLocks noGrp="1"/>
          </p:cNvSpPr>
          <p:nvPr>
            <p:ph type="title"/>
          </p:nvPr>
        </p:nvSpPr>
        <p:spPr/>
        <p:txBody>
          <a:bodyPr>
            <a:normAutofit fontScale="90000"/>
          </a:bodyPr>
          <a:lstStyle/>
          <a:p>
            <a:r>
              <a:rPr lang="sv-SE" sz="2400" dirty="0"/>
              <a:t>Individer 20 år och äldre med basundersökning (TLV 101, 102, 111, 112, 114), som har fyra eller fler tänder med fickdjup ≥ 6 mm år 2013 och som har </a:t>
            </a:r>
            <a:r>
              <a:rPr lang="sv-SE" sz="2400" dirty="0" err="1"/>
              <a:t>parodstatus</a:t>
            </a:r>
            <a:r>
              <a:rPr lang="sv-SE" sz="2400" dirty="0"/>
              <a:t> 2022-2023, allmäntandvård</a:t>
            </a:r>
            <a:br>
              <a:rPr lang="sv-SE" sz="2400" dirty="0"/>
            </a:br>
            <a:r>
              <a:rPr lang="sv-SE" sz="2000" dirty="0"/>
              <a:t>RAPPORT 22C</a:t>
            </a:r>
          </a:p>
        </p:txBody>
      </p:sp>
      <p:sp>
        <p:nvSpPr>
          <p:cNvPr id="4" name="Platshållare för datum 3">
            <a:extLst>
              <a:ext uri="{FF2B5EF4-FFF2-40B4-BE49-F238E27FC236}">
                <a16:creationId xmlns:a16="http://schemas.microsoft.com/office/drawing/2014/main" id="{64F202EC-F07A-9444-262B-D858BDAF86CE}"/>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4C5F5EA0-79B4-358F-2BB4-5D62D3006D69}"/>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E42BAD4F-73CD-1749-56C4-8DB8C4EF02E8}"/>
              </a:ext>
            </a:extLst>
          </p:cNvPr>
          <p:cNvSpPr>
            <a:spLocks noGrp="1"/>
          </p:cNvSpPr>
          <p:nvPr>
            <p:ph type="sldNum" sz="quarter" idx="12"/>
          </p:nvPr>
        </p:nvSpPr>
        <p:spPr/>
        <p:txBody>
          <a:bodyPr/>
          <a:lstStyle/>
          <a:p>
            <a:fld id="{2D537135-7AD0-406F-8FAB-3FBC050A0667}" type="slidenum">
              <a:rPr lang="sv-SE" smtClean="0"/>
              <a:t>22</a:t>
            </a:fld>
            <a:endParaRPr lang="sv-SE"/>
          </a:p>
        </p:txBody>
      </p:sp>
      <p:pic>
        <p:nvPicPr>
          <p:cNvPr id="9" name="Platshållare för innehåll 8">
            <a:extLst>
              <a:ext uri="{FF2B5EF4-FFF2-40B4-BE49-F238E27FC236}">
                <a16:creationId xmlns:a16="http://schemas.microsoft.com/office/drawing/2014/main" id="{FA925D2E-1DF8-47BF-0081-0550951CE4C0}"/>
              </a:ext>
            </a:extLst>
          </p:cNvPr>
          <p:cNvPicPr>
            <a:picLocks noGrp="1" noChangeAspect="1"/>
          </p:cNvPicPr>
          <p:nvPr>
            <p:ph idx="1"/>
          </p:nvPr>
        </p:nvPicPr>
        <p:blipFill>
          <a:blip r:embed="rId2"/>
          <a:stretch>
            <a:fillRect/>
          </a:stretch>
        </p:blipFill>
        <p:spPr>
          <a:xfrm>
            <a:off x="1261031" y="1825625"/>
            <a:ext cx="9936638" cy="4351338"/>
          </a:xfrm>
          <a:prstGeom prst="rect">
            <a:avLst/>
          </a:prstGeom>
        </p:spPr>
      </p:pic>
    </p:spTree>
    <p:extLst>
      <p:ext uri="{BB962C8B-B14F-4D97-AF65-F5344CB8AC3E}">
        <p14:creationId xmlns:p14="http://schemas.microsoft.com/office/powerpoint/2010/main" val="2828345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F972E-B6D7-9A51-0096-15876E21D81D}"/>
              </a:ext>
            </a:extLst>
          </p:cNvPr>
          <p:cNvSpPr>
            <a:spLocks noGrp="1"/>
          </p:cNvSpPr>
          <p:nvPr>
            <p:ph type="title"/>
          </p:nvPr>
        </p:nvSpPr>
        <p:spPr/>
        <p:txBody>
          <a:bodyPr>
            <a:normAutofit fontScale="90000"/>
          </a:bodyPr>
          <a:lstStyle/>
          <a:p>
            <a:r>
              <a:rPr lang="sv-SE" sz="2700" dirty="0"/>
              <a:t>Individer 20 år och äldre med basundersökning (TLV 101, 102, 111, 112, 114), som har fyra eller fler tänder med fickdjup ≥ 6 mm år 2013 och som har </a:t>
            </a:r>
            <a:r>
              <a:rPr lang="sv-SE" sz="2700" dirty="0" err="1"/>
              <a:t>parodstatus</a:t>
            </a:r>
            <a:r>
              <a:rPr lang="sv-SE" sz="2700" dirty="0"/>
              <a:t> 2022-2023, allmäntandvård</a:t>
            </a:r>
            <a:br>
              <a:rPr lang="sv-SE" sz="2400" dirty="0"/>
            </a:br>
            <a:r>
              <a:rPr lang="sv-SE" sz="2000" dirty="0"/>
              <a:t>RAPPORT 22C – TEKNISK BESKRIVNING</a:t>
            </a:r>
          </a:p>
        </p:txBody>
      </p:sp>
      <p:sp>
        <p:nvSpPr>
          <p:cNvPr id="4" name="Platshållare för datum 3">
            <a:extLst>
              <a:ext uri="{FF2B5EF4-FFF2-40B4-BE49-F238E27FC236}">
                <a16:creationId xmlns:a16="http://schemas.microsoft.com/office/drawing/2014/main" id="{64F202EC-F07A-9444-262B-D858BDAF86CE}"/>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4C5F5EA0-79B4-358F-2BB4-5D62D3006D69}"/>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E42BAD4F-73CD-1749-56C4-8DB8C4EF02E8}"/>
              </a:ext>
            </a:extLst>
          </p:cNvPr>
          <p:cNvSpPr>
            <a:spLocks noGrp="1"/>
          </p:cNvSpPr>
          <p:nvPr>
            <p:ph type="sldNum" sz="quarter" idx="12"/>
          </p:nvPr>
        </p:nvSpPr>
        <p:spPr/>
        <p:txBody>
          <a:bodyPr/>
          <a:lstStyle/>
          <a:p>
            <a:fld id="{2D537135-7AD0-406F-8FAB-3FBC050A0667}" type="slidenum">
              <a:rPr lang="sv-SE" smtClean="0"/>
              <a:t>23</a:t>
            </a:fld>
            <a:endParaRPr lang="sv-SE"/>
          </a:p>
        </p:txBody>
      </p:sp>
      <p:sp>
        <p:nvSpPr>
          <p:cNvPr id="8" name="Platshållare för innehåll 7">
            <a:extLst>
              <a:ext uri="{FF2B5EF4-FFF2-40B4-BE49-F238E27FC236}">
                <a16:creationId xmlns:a16="http://schemas.microsoft.com/office/drawing/2014/main" id="{B265B110-C05B-482C-AF04-C5F606C2400A}"/>
              </a:ext>
            </a:extLst>
          </p:cNvPr>
          <p:cNvSpPr>
            <a:spLocks noGrp="1"/>
          </p:cNvSpPr>
          <p:nvPr>
            <p:ph idx="1"/>
          </p:nvPr>
        </p:nvSpPr>
        <p:spPr/>
        <p:txBody>
          <a:bodyPr/>
          <a:lstStyle/>
          <a:p>
            <a:pPr marL="0" indent="0">
              <a:buNone/>
            </a:pPr>
            <a:r>
              <a:rPr lang="sv-SE" sz="1200" dirty="0"/>
              <a:t>DELTAGANDE ORGANISATIONER: 18</a:t>
            </a:r>
          </a:p>
          <a:p>
            <a:pPr marL="0" indent="0">
              <a:buNone/>
            </a:pPr>
            <a:r>
              <a:rPr lang="sv-SE" sz="1200" dirty="0"/>
              <a:t>TIDSPERIODER: 2013 och 2022-2023</a:t>
            </a:r>
          </a:p>
          <a:p>
            <a:pPr marL="0" indent="0">
              <a:buNone/>
            </a:pPr>
            <a:r>
              <a:rPr lang="sv-SE" sz="1200" dirty="0"/>
              <a:t>PATIENTER:  Individer i rapport 22A år 2022-2023</a:t>
            </a:r>
          </a:p>
          <a:p>
            <a:pPr marL="0" indent="0">
              <a:buNone/>
            </a:pPr>
            <a:r>
              <a:rPr lang="sv-SE" sz="1200" dirty="0"/>
              <a:t>n = 14 088</a:t>
            </a:r>
          </a:p>
          <a:p>
            <a:pPr marL="0" indent="0">
              <a:buNone/>
            </a:pPr>
            <a:endParaRPr lang="sv-SE" sz="1200" dirty="0"/>
          </a:p>
          <a:p>
            <a:pPr marL="0" indent="0">
              <a:buNone/>
            </a:pPr>
            <a:r>
              <a:rPr lang="sv-SE" sz="1200" dirty="0"/>
              <a:t>BERÄKNING:</a:t>
            </a:r>
          </a:p>
          <a:p>
            <a:pPr marL="0" indent="0">
              <a:buNone/>
            </a:pPr>
            <a:r>
              <a:rPr lang="sv-SE" sz="1200" dirty="0"/>
              <a:t>Av ursprungliga patienter från 2013 i rapport 22A kunde 14 088 identifieras 2022-2023. Dessa patienter utgör en delmängd av de 32 174 patienterna 2013 och deras förändring i status 2022-2023 redovisas på organisationsnivå i figuren.</a:t>
            </a:r>
          </a:p>
          <a:p>
            <a:pPr marL="0" indent="0">
              <a:buNone/>
            </a:pPr>
            <a:endParaRPr lang="sv-SE" sz="1200" dirty="0"/>
          </a:p>
          <a:p>
            <a:pPr marL="0" indent="0">
              <a:buNone/>
            </a:pPr>
            <a:r>
              <a:rPr lang="sv-SE" sz="1200" dirty="0"/>
              <a:t>Endast organisationer representerade med minst 100 patienter redovisas.</a:t>
            </a:r>
          </a:p>
          <a:p>
            <a:endParaRPr lang="sv-SE" dirty="0"/>
          </a:p>
        </p:txBody>
      </p:sp>
    </p:spTree>
    <p:extLst>
      <p:ext uri="{BB962C8B-B14F-4D97-AF65-F5344CB8AC3E}">
        <p14:creationId xmlns:p14="http://schemas.microsoft.com/office/powerpoint/2010/main" val="37946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F4ABB3-88D3-34F6-D650-EA02F8706E98}"/>
              </a:ext>
            </a:extLst>
          </p:cNvPr>
          <p:cNvSpPr>
            <a:spLocks noGrp="1"/>
          </p:cNvSpPr>
          <p:nvPr>
            <p:ph type="title"/>
          </p:nvPr>
        </p:nvSpPr>
        <p:spPr/>
        <p:txBody>
          <a:bodyPr>
            <a:normAutofit fontScale="90000"/>
          </a:bodyPr>
          <a:lstStyle/>
          <a:p>
            <a:r>
              <a:rPr lang="sv-SE" sz="2700" dirty="0">
                <a:effectLst/>
                <a:latin typeface="Nirmala UI" panose="020B0502040204020203" pitchFamily="34" charset="0"/>
                <a:ea typeface="Nirmala UI" panose="020B0502040204020203" pitchFamily="34" charset="0"/>
                <a:cs typeface="Times New Roman" panose="02020603050405020304" pitchFamily="18" charset="0"/>
              </a:rPr>
              <a:t>Andel (procent) av patienter med avancerad parodontit och basundersökning 2012 och 2022 som har registrerad behandling eller ingen behandling för parodontit under respektive uppföljningsperiod</a:t>
            </a:r>
            <a:br>
              <a:rPr lang="sv-SE" sz="1800" dirty="0">
                <a:effectLst/>
                <a:latin typeface="Nirmala UI" panose="020B0502040204020203" pitchFamily="34" charset="0"/>
                <a:ea typeface="Nirmala UI" panose="020B0502040204020203" pitchFamily="34" charset="0"/>
                <a:cs typeface="Times New Roman" panose="02020603050405020304" pitchFamily="18" charset="0"/>
              </a:rPr>
            </a:br>
            <a:r>
              <a:rPr lang="sv-SE" sz="2000" dirty="0">
                <a:effectLst/>
                <a:latin typeface="Nirmala UI" panose="020B0502040204020203" pitchFamily="34" charset="0"/>
                <a:ea typeface="Nirmala UI" panose="020B0502040204020203" pitchFamily="34" charset="0"/>
                <a:cs typeface="Times New Roman" panose="02020603050405020304" pitchFamily="18" charset="0"/>
              </a:rPr>
              <a:t>RAPPORT 23A</a:t>
            </a:r>
            <a:endParaRPr lang="sv-SE" sz="2000" dirty="0"/>
          </a:p>
        </p:txBody>
      </p:sp>
      <p:sp>
        <p:nvSpPr>
          <p:cNvPr id="4" name="Platshållare för innehåll 3">
            <a:extLst>
              <a:ext uri="{FF2B5EF4-FFF2-40B4-BE49-F238E27FC236}">
                <a16:creationId xmlns:a16="http://schemas.microsoft.com/office/drawing/2014/main" id="{7A438655-4455-9425-A997-BA08C691EAE2}"/>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 URVAL: 2012 och 2022</a:t>
            </a:r>
          </a:p>
          <a:p>
            <a:r>
              <a:rPr lang="sv-SE" sz="1200" dirty="0"/>
              <a:t>TIDSPERIOD UPPFÖLJNING: 2012-2013 resp. 2022-2023</a:t>
            </a:r>
          </a:p>
          <a:p>
            <a:r>
              <a:rPr lang="sv-SE" sz="1200" dirty="0"/>
              <a:t>PATIENTER:  Individer 20 år och äldre med basundersökning 2012 respektive 2022 (TLV 101, 102, 111, 112, 114) och med fyra eller fler tänder med fickdjup ≥ 6 mm . </a:t>
            </a:r>
          </a:p>
          <a:p>
            <a:r>
              <a:rPr lang="sv-SE" sz="1200" dirty="0"/>
              <a:t>PATIENTER: </a:t>
            </a:r>
          </a:p>
          <a:p>
            <a:r>
              <a:rPr lang="sv-SE" sz="1200" dirty="0"/>
              <a:t>n = 31 416 (2012)</a:t>
            </a:r>
          </a:p>
          <a:p>
            <a:r>
              <a:rPr lang="sv-SE" sz="1200" dirty="0"/>
              <a:t>n = 49 239 (2022)</a:t>
            </a:r>
          </a:p>
          <a:p>
            <a:r>
              <a:rPr lang="sv-SE" sz="1200" dirty="0"/>
              <a:t>BERÄKNING: Patienter med avancerad parodontit och startår 2012 och 2022 följs upp under 2012-2013 respektive 2022-2023 utifrån insatt behandling. Andel (procent) individer som fått minst en behandling motiverad av TLV 3043 (parodontit) för respektive åtgärdsgrupp. En patient kan således förekomma i flera åtgärdsgrupper men bara en gång per åtgärdsgrupp.</a:t>
            </a:r>
          </a:p>
          <a:p>
            <a:r>
              <a:rPr lang="sv-SE" sz="1200" dirty="0"/>
              <a:t>Visdomständer är exkluderade.</a:t>
            </a:r>
          </a:p>
          <a:p>
            <a:endParaRPr lang="sv-SE" dirty="0"/>
          </a:p>
        </p:txBody>
      </p:sp>
      <p:sp>
        <p:nvSpPr>
          <p:cNvPr id="5" name="Platshållare för datum 4">
            <a:extLst>
              <a:ext uri="{FF2B5EF4-FFF2-40B4-BE49-F238E27FC236}">
                <a16:creationId xmlns:a16="http://schemas.microsoft.com/office/drawing/2014/main" id="{334BD12D-9AE3-B326-44C1-491828286D6D}"/>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AE0398EC-D51D-682E-83E0-CD126ABD8A7B}"/>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24D9D902-240E-662F-1C7B-371A09D05382}"/>
              </a:ext>
            </a:extLst>
          </p:cNvPr>
          <p:cNvSpPr>
            <a:spLocks noGrp="1"/>
          </p:cNvSpPr>
          <p:nvPr>
            <p:ph type="sldNum" sz="quarter" idx="12"/>
          </p:nvPr>
        </p:nvSpPr>
        <p:spPr/>
        <p:txBody>
          <a:bodyPr/>
          <a:lstStyle/>
          <a:p>
            <a:fld id="{2D537135-7AD0-406F-8FAB-3FBC050A0667}" type="slidenum">
              <a:rPr lang="sv-SE" smtClean="0"/>
              <a:t>24</a:t>
            </a:fld>
            <a:endParaRPr lang="sv-SE"/>
          </a:p>
        </p:txBody>
      </p:sp>
      <p:pic>
        <p:nvPicPr>
          <p:cNvPr id="10" name="Platshållare för innehåll 9">
            <a:extLst>
              <a:ext uri="{FF2B5EF4-FFF2-40B4-BE49-F238E27FC236}">
                <a16:creationId xmlns:a16="http://schemas.microsoft.com/office/drawing/2014/main" id="{5FD319B6-6C01-032F-DBE1-2F080F1C4BF4}"/>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03608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3E8C1E-2910-47F9-C8A6-AFE91065FC1E}"/>
              </a:ext>
            </a:extLst>
          </p:cNvPr>
          <p:cNvSpPr>
            <a:spLocks noGrp="1"/>
          </p:cNvSpPr>
          <p:nvPr>
            <p:ph type="title"/>
          </p:nvPr>
        </p:nvSpPr>
        <p:spPr/>
        <p:txBody>
          <a:bodyPr>
            <a:normAutofit/>
          </a:bodyPr>
          <a:lstStyle/>
          <a:p>
            <a:r>
              <a:rPr lang="sv-SE" sz="2400" dirty="0"/>
              <a:t>Andel patienter med avancerad parodontit 2012 och 2022 som inte fått behandling, uppdelade på deltagande organisationer, procent</a:t>
            </a:r>
            <a:br>
              <a:rPr lang="sv-SE" sz="2400" dirty="0"/>
            </a:br>
            <a:r>
              <a:rPr lang="sv-SE" sz="1800" dirty="0"/>
              <a:t>RAPPORT 23B</a:t>
            </a:r>
            <a:endParaRPr lang="sv-SE" sz="2400" dirty="0"/>
          </a:p>
        </p:txBody>
      </p:sp>
      <p:sp>
        <p:nvSpPr>
          <p:cNvPr id="4" name="Platshållare för innehåll 3">
            <a:extLst>
              <a:ext uri="{FF2B5EF4-FFF2-40B4-BE49-F238E27FC236}">
                <a16:creationId xmlns:a16="http://schemas.microsoft.com/office/drawing/2014/main" id="{4F1B8E49-209F-84E2-CDFF-D8320BD580FE}"/>
              </a:ext>
            </a:extLst>
          </p:cNvPr>
          <p:cNvSpPr>
            <a:spLocks noGrp="1"/>
          </p:cNvSpPr>
          <p:nvPr>
            <p:ph sz="half" idx="2"/>
          </p:nvPr>
        </p:nvSpPr>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DELTAGANDE ORGANISATIONER: 22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TIDSPERIODER URVAL: 2012 och 2022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TIDSPERIOD UPPFÖLJNING: 2012-2013 respektive 2022-2023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PATIENTER:  Individer 20 år och äldre med basundersökning 2012 respektive 2022  (TLV 101, 111, 112, 114), som har fyra eller fler tänder  med fickdjup ≥ 6 mm urvalsåret och med ingen registrerad åtgärd motiverad av parodontit (TLV 3043) under uppföljningsperioderna.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n = 31 416 (2012)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n = 49 239 (2022)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n = 5 194 (patienter som ej fått behandling, 2012-2013)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n = 10 201 (patienter som ej fått behandling, 2022-2023)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BERÄKNING: Patienter med avancerad parodontit och startår 2012 och 2022 följs upp under 2012-2013 respektive 2022-2023 utifrån insatt behandling. Andel (procent) individer som fått minst en behandling motiverad av TLV 3043 (parodontit) för respektive åtgärdsgrupp. En patient kan således förekomma i flera åtgärdsgrupper men bara en gång per åtgärdsgrupp.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Visdomständer är exkluderade.</a:t>
            </a:r>
          </a:p>
          <a:p>
            <a:endParaRPr lang="sv-SE" dirty="0"/>
          </a:p>
        </p:txBody>
      </p:sp>
      <p:sp>
        <p:nvSpPr>
          <p:cNvPr id="5" name="Platshållare för datum 4">
            <a:extLst>
              <a:ext uri="{FF2B5EF4-FFF2-40B4-BE49-F238E27FC236}">
                <a16:creationId xmlns:a16="http://schemas.microsoft.com/office/drawing/2014/main" id="{43738556-071D-BB9C-91E4-727B9962BC0C}"/>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B53AAD53-E355-4019-D7C8-70825BB1B784}"/>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1B07C992-D16B-E7CF-B35C-8E3AC7440805}"/>
              </a:ext>
            </a:extLst>
          </p:cNvPr>
          <p:cNvSpPr>
            <a:spLocks noGrp="1"/>
          </p:cNvSpPr>
          <p:nvPr>
            <p:ph type="sldNum" sz="quarter" idx="12"/>
          </p:nvPr>
        </p:nvSpPr>
        <p:spPr/>
        <p:txBody>
          <a:bodyPr/>
          <a:lstStyle/>
          <a:p>
            <a:fld id="{2D537135-7AD0-406F-8FAB-3FBC050A0667}" type="slidenum">
              <a:rPr lang="sv-SE" smtClean="0"/>
              <a:t>25</a:t>
            </a:fld>
            <a:endParaRPr lang="sv-SE"/>
          </a:p>
        </p:txBody>
      </p:sp>
      <p:pic>
        <p:nvPicPr>
          <p:cNvPr id="10" name="Platshållare för innehåll 9">
            <a:extLst>
              <a:ext uri="{FF2B5EF4-FFF2-40B4-BE49-F238E27FC236}">
                <a16:creationId xmlns:a16="http://schemas.microsoft.com/office/drawing/2014/main" id="{57D51F3A-85D3-766A-E788-69E7ACDB3478}"/>
              </a:ext>
            </a:extLst>
          </p:cNvPr>
          <p:cNvPicPr>
            <a:picLocks noGrp="1" noChangeAspect="1"/>
          </p:cNvPicPr>
          <p:nvPr>
            <p:ph sz="half" idx="1"/>
          </p:nvPr>
        </p:nvPicPr>
        <p:blipFill>
          <a:blip r:embed="rId2"/>
          <a:stretch>
            <a:fillRect/>
          </a:stretch>
        </p:blipFill>
        <p:spPr>
          <a:xfrm>
            <a:off x="1175476" y="1825625"/>
            <a:ext cx="5078547" cy="4351338"/>
          </a:xfrm>
          <a:prstGeom prst="rect">
            <a:avLst/>
          </a:prstGeom>
        </p:spPr>
      </p:pic>
    </p:spTree>
    <p:extLst>
      <p:ext uri="{BB962C8B-B14F-4D97-AF65-F5344CB8AC3E}">
        <p14:creationId xmlns:p14="http://schemas.microsoft.com/office/powerpoint/2010/main" val="1372799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27C91-E9B0-B093-03B4-4ED2E619B97C}"/>
              </a:ext>
            </a:extLst>
          </p:cNvPr>
          <p:cNvSpPr>
            <a:spLocks noGrp="1"/>
          </p:cNvSpPr>
          <p:nvPr>
            <p:ph type="title"/>
          </p:nvPr>
        </p:nvSpPr>
        <p:spPr/>
        <p:txBody>
          <a:bodyPr>
            <a:normAutofit/>
          </a:bodyPr>
          <a:lstStyle/>
          <a:p>
            <a:r>
              <a:rPr lang="sv-SE" sz="2800" dirty="0">
                <a:effectLst/>
                <a:latin typeface="Nirmala UI" panose="020B0502040204020203" pitchFamily="34" charset="0"/>
                <a:ea typeface="Nirmala UI" panose="020B0502040204020203" pitchFamily="34" charset="0"/>
                <a:cs typeface="Times New Roman" panose="02020603050405020304" pitchFamily="18" charset="0"/>
              </a:rPr>
              <a:t>Procentuell fördelning av individer med tandimplantat med avseende på antal implantat (2011–2013 respektive 2021–2023)</a:t>
            </a:r>
            <a:br>
              <a:rPr lang="sv-SE" sz="2800" dirty="0"/>
            </a:br>
            <a:r>
              <a:rPr lang="sv-SE" sz="1800" dirty="0"/>
              <a:t>RAPPORT 24A</a:t>
            </a:r>
          </a:p>
        </p:txBody>
      </p:sp>
      <p:sp>
        <p:nvSpPr>
          <p:cNvPr id="4" name="Platshållare för innehåll 3">
            <a:extLst>
              <a:ext uri="{FF2B5EF4-FFF2-40B4-BE49-F238E27FC236}">
                <a16:creationId xmlns:a16="http://schemas.microsoft.com/office/drawing/2014/main" id="{7AD44F29-E711-C3A4-0CFB-D81D219B49BB}"/>
              </a:ext>
            </a:extLst>
          </p:cNvPr>
          <p:cNvSpPr>
            <a:spLocks noGrp="1"/>
          </p:cNvSpPr>
          <p:nvPr>
            <p:ph sz="half" idx="2"/>
          </p:nvPr>
        </p:nvSpPr>
        <p:spPr/>
        <p:txBody>
          <a:bodyPr>
            <a:normAutofit/>
          </a:bodyPr>
          <a:lstStyle/>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TEKNISK BESKRIVNING</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TIDSPERIODER: 2011–2013 och 2021–2023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PATIENTER: Unika individer 20 år och äldre med basundersökning (TLV 101, 102, 111, 112) under tidsperioden och med minst ett tandimplantat registrerat i status någon gång under </a:t>
            </a:r>
            <a:r>
              <a:rPr lang="sv-SE" sz="1200" dirty="0" err="1">
                <a:effectLst/>
                <a:latin typeface="Nirmala UI" panose="020B0502040204020203" pitchFamily="34" charset="0"/>
                <a:ea typeface="Nirmala UI" panose="020B0502040204020203" pitchFamily="34" charset="0"/>
                <a:cs typeface="Times New Roman" panose="02020603050405020304" pitchFamily="18" charset="0"/>
              </a:rPr>
              <a:t>periden</a:t>
            </a:r>
            <a:r>
              <a:rPr lang="sv-SE" sz="1200" dirty="0">
                <a:effectLst/>
                <a:latin typeface="Nirmala UI" panose="020B0502040204020203" pitchFamily="34" charset="0"/>
                <a:ea typeface="Nirmala UI" panose="020B0502040204020203" pitchFamily="34" charset="0"/>
                <a:cs typeface="Times New Roman" panose="02020603050405020304" pitchFamily="18" charset="0"/>
              </a:rPr>
              <a:t>.</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54 282 (2011–2013)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140 970 (2021–2023)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 och äldre med basundersökning (TLV 101, 111, 112) under tidsperioden med minst ett tandimplantat registrerat i status någon gång under perioden.</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79 079(kvinnor)</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61 891(män)</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BERÄKNING: Fördelning av alla individer med tandimplantat med avseende på antal tandimplantat.</a:t>
            </a:r>
          </a:p>
        </p:txBody>
      </p:sp>
      <p:sp>
        <p:nvSpPr>
          <p:cNvPr id="5" name="Platshållare för datum 4">
            <a:extLst>
              <a:ext uri="{FF2B5EF4-FFF2-40B4-BE49-F238E27FC236}">
                <a16:creationId xmlns:a16="http://schemas.microsoft.com/office/drawing/2014/main" id="{EB02783E-7D45-7E36-3E4E-0A77A14C9C28}"/>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9AB8A1D7-B20A-CAF3-5606-4533C17399CB}"/>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95DF001A-671D-0B92-954D-96654BAA2D66}"/>
              </a:ext>
            </a:extLst>
          </p:cNvPr>
          <p:cNvSpPr>
            <a:spLocks noGrp="1"/>
          </p:cNvSpPr>
          <p:nvPr>
            <p:ph type="sldNum" sz="quarter" idx="12"/>
          </p:nvPr>
        </p:nvSpPr>
        <p:spPr/>
        <p:txBody>
          <a:bodyPr/>
          <a:lstStyle/>
          <a:p>
            <a:fld id="{2D537135-7AD0-406F-8FAB-3FBC050A0667}" type="slidenum">
              <a:rPr lang="sv-SE" smtClean="0"/>
              <a:t>26</a:t>
            </a:fld>
            <a:endParaRPr lang="sv-SE"/>
          </a:p>
        </p:txBody>
      </p:sp>
      <p:pic>
        <p:nvPicPr>
          <p:cNvPr id="10" name="Platshållare för innehåll 9">
            <a:extLst>
              <a:ext uri="{FF2B5EF4-FFF2-40B4-BE49-F238E27FC236}">
                <a16:creationId xmlns:a16="http://schemas.microsoft.com/office/drawing/2014/main" id="{56A414BB-26B2-283A-0863-988B0B7A2970}"/>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1812462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20FB24-B904-E798-52AB-0F079BA5F9CC}"/>
              </a:ext>
            </a:extLst>
          </p:cNvPr>
          <p:cNvSpPr>
            <a:spLocks noGrp="1"/>
          </p:cNvSpPr>
          <p:nvPr>
            <p:ph type="title"/>
          </p:nvPr>
        </p:nvSpPr>
        <p:spPr/>
        <p:txBody>
          <a:bodyPr>
            <a:normAutofit/>
          </a:bodyPr>
          <a:lstStyle/>
          <a:p>
            <a:r>
              <a:rPr lang="sv-SE" sz="2800" dirty="0"/>
              <a:t>Procentuell fördelning av individer med tandimplantat med avseende på antal implantat, uppdelat på ålder och kön</a:t>
            </a:r>
            <a:br>
              <a:rPr lang="sv-SE" sz="2800" dirty="0"/>
            </a:br>
            <a:r>
              <a:rPr lang="sv-SE" sz="1800" dirty="0"/>
              <a:t>RAPPORT 24B</a:t>
            </a:r>
            <a:endParaRPr lang="sv-SE" sz="2800" dirty="0"/>
          </a:p>
        </p:txBody>
      </p:sp>
      <p:sp>
        <p:nvSpPr>
          <p:cNvPr id="4" name="Platshållare för innehåll 3">
            <a:extLst>
              <a:ext uri="{FF2B5EF4-FFF2-40B4-BE49-F238E27FC236}">
                <a16:creationId xmlns:a16="http://schemas.microsoft.com/office/drawing/2014/main" id="{D4E45025-6B73-5A1D-3286-CB2FFDB5877A}"/>
              </a:ext>
            </a:extLst>
          </p:cNvPr>
          <p:cNvSpPr>
            <a:spLocks noGrp="1"/>
          </p:cNvSpPr>
          <p:nvPr>
            <p:ph sz="half" idx="2"/>
          </p:nvPr>
        </p:nvSpPr>
        <p:spPr/>
        <p:txBody>
          <a:bodyPr>
            <a:normAutofit/>
          </a:bodyPr>
          <a:lstStyle/>
          <a:p>
            <a:r>
              <a:rPr lang="sv-SE" sz="1600" dirty="0"/>
              <a:t>TEKNISK BESKRIVNING</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TIDSPERIODER: 2021–2023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PATIENTER: Unika individer 20 år och äldre med basundersökning (TLV 101, 111, 112) under tidsperioden med minst ett tandimplantat registrerat i status någon gång under </a:t>
            </a:r>
            <a:r>
              <a:rPr lang="sv-SE" sz="1200" dirty="0" err="1">
                <a:effectLst/>
                <a:latin typeface="Nirmala UI" panose="020B0502040204020203" pitchFamily="34" charset="0"/>
                <a:ea typeface="Nirmala UI" panose="020B0502040204020203" pitchFamily="34" charset="0"/>
                <a:cs typeface="Times New Roman" panose="02020603050405020304" pitchFamily="18" charset="0"/>
              </a:rPr>
              <a:t>periden</a:t>
            </a:r>
            <a:r>
              <a:rPr lang="sv-SE" sz="1200" dirty="0">
                <a:effectLst/>
                <a:latin typeface="Nirmala UI" panose="020B0502040204020203" pitchFamily="34" charset="0"/>
                <a:ea typeface="Nirmala UI" panose="020B0502040204020203" pitchFamily="34" charset="0"/>
                <a:cs typeface="Times New Roman" panose="02020603050405020304" pitchFamily="18" charset="0"/>
              </a:rPr>
              <a:t>.</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79 079(kvinnor)</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61 891(män)</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BERÄKNING: Fördelning av alla individer med tandimplantat med avseende på antal tandimplantat.</a:t>
            </a:r>
          </a:p>
          <a:p>
            <a:endParaRPr lang="sv-SE" dirty="0"/>
          </a:p>
        </p:txBody>
      </p:sp>
      <p:sp>
        <p:nvSpPr>
          <p:cNvPr id="5" name="Platshållare för datum 4">
            <a:extLst>
              <a:ext uri="{FF2B5EF4-FFF2-40B4-BE49-F238E27FC236}">
                <a16:creationId xmlns:a16="http://schemas.microsoft.com/office/drawing/2014/main" id="{CF697393-76CB-3D96-5EF2-434AD603B9E5}"/>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606E19E8-D930-D605-C0F0-78F944CC78AE}"/>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0F02F2FA-99E6-53D4-8DB8-AF93595EE78D}"/>
              </a:ext>
            </a:extLst>
          </p:cNvPr>
          <p:cNvSpPr>
            <a:spLocks noGrp="1"/>
          </p:cNvSpPr>
          <p:nvPr>
            <p:ph type="sldNum" sz="quarter" idx="12"/>
          </p:nvPr>
        </p:nvSpPr>
        <p:spPr/>
        <p:txBody>
          <a:bodyPr/>
          <a:lstStyle/>
          <a:p>
            <a:fld id="{2D537135-7AD0-406F-8FAB-3FBC050A0667}" type="slidenum">
              <a:rPr lang="sv-SE" smtClean="0"/>
              <a:t>27</a:t>
            </a:fld>
            <a:endParaRPr lang="sv-SE"/>
          </a:p>
        </p:txBody>
      </p:sp>
      <p:pic>
        <p:nvPicPr>
          <p:cNvPr id="10" name="Platshållare för innehåll 9">
            <a:extLst>
              <a:ext uri="{FF2B5EF4-FFF2-40B4-BE49-F238E27FC236}">
                <a16:creationId xmlns:a16="http://schemas.microsoft.com/office/drawing/2014/main" id="{3788AAF3-AAA6-7C2B-6F0B-A55CFD058CEA}"/>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45664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A4113-474A-7210-285C-E227262A267C}"/>
              </a:ext>
            </a:extLst>
          </p:cNvPr>
          <p:cNvSpPr>
            <a:spLocks noGrp="1"/>
          </p:cNvSpPr>
          <p:nvPr>
            <p:ph type="title"/>
          </p:nvPr>
        </p:nvSpPr>
        <p:spPr/>
        <p:txBody>
          <a:bodyPr>
            <a:normAutofit/>
          </a:bodyPr>
          <a:lstStyle/>
          <a:p>
            <a:r>
              <a:rPr lang="sv-SE" sz="2800" dirty="0"/>
              <a:t>Procentandel individer 20-49 år, 50-79 år och 80 år och äldre med tandimplantat, uppdelat på deltagande organisationer</a:t>
            </a:r>
            <a:br>
              <a:rPr lang="sv-SE" sz="2800" dirty="0"/>
            </a:br>
            <a:r>
              <a:rPr lang="sv-SE" sz="1800" dirty="0"/>
              <a:t>RAPPORT 24C </a:t>
            </a:r>
            <a:endParaRPr lang="sv-SE" sz="2800" dirty="0"/>
          </a:p>
        </p:txBody>
      </p:sp>
      <p:sp>
        <p:nvSpPr>
          <p:cNvPr id="4" name="Platshållare för innehåll 3">
            <a:extLst>
              <a:ext uri="{FF2B5EF4-FFF2-40B4-BE49-F238E27FC236}">
                <a16:creationId xmlns:a16="http://schemas.microsoft.com/office/drawing/2014/main" id="{ABCB7EED-3100-6BBF-7814-C18E786C4AA9}"/>
              </a:ext>
            </a:extLst>
          </p:cNvPr>
          <p:cNvSpPr>
            <a:spLocks noGrp="1"/>
          </p:cNvSpPr>
          <p:nvPr>
            <p:ph sz="half" idx="2"/>
          </p:nvPr>
        </p:nvSpPr>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9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a:t>
            </a:r>
          </a:p>
          <a:p>
            <a:pPr marL="0" marR="0" lvl="0" indent="0" algn="l" defTabSz="914400" rtl="0" eaLnBrk="1" fontAlgn="auto" latinLnBrk="0" hangingPunct="1">
              <a:lnSpc>
                <a:spcPct val="12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22</a:t>
            </a:r>
          </a:p>
          <a:p>
            <a:pPr marL="0" marR="0" lvl="0" indent="0" algn="l" defTabSz="914400" rtl="0" eaLnBrk="1" fontAlgn="auto" latinLnBrk="0" hangingPunct="1">
              <a:lnSpc>
                <a:spcPct val="12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 2021-2023</a:t>
            </a:r>
          </a:p>
          <a:p>
            <a:pPr marL="0" marR="0" lvl="0" indent="0" algn="l" defTabSz="914400" rtl="0" eaLnBrk="1" fontAlgn="auto" latinLnBrk="0" hangingPunct="1">
              <a:lnSpc>
                <a:spcPct val="12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vuxna individer med basundersökning (TLV 101, 111, 112) under tidsperioden.</a:t>
            </a:r>
            <a:b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b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1 650 500(20-49 år)</a:t>
            </a:r>
            <a:b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b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1 411 329(50-79 år)</a:t>
            </a:r>
            <a:b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b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250 242(80 år och äldre)</a:t>
            </a:r>
            <a:b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b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och med minst ett tandimplantat som registrerats i status någon gång  under tidsperioden.</a:t>
            </a:r>
            <a:b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b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25 145 (20-49 år)</a:t>
            </a:r>
            <a:b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b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90 019(50-79 år)</a:t>
            </a:r>
            <a:b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b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25 806(80 år och äldre)</a:t>
            </a:r>
          </a:p>
          <a:p>
            <a:r>
              <a:rPr lang="sv-SE" sz="1200" dirty="0"/>
              <a:t>BERÄKNING: </a:t>
            </a:r>
          </a:p>
          <a:p>
            <a:r>
              <a:rPr lang="sv-SE" sz="1200" dirty="0"/>
              <a:t>Täljare: Individer 20 år och äldre med tandimplantat uppdelat i åldersgrupper</a:t>
            </a:r>
          </a:p>
          <a:p>
            <a:r>
              <a:rPr lang="sv-SE" sz="1200" dirty="0"/>
              <a:t>Nämnare: Individer 20 år och äldre med basundersökning under tidsperioden uppdelat i åldersgrupper.</a:t>
            </a:r>
          </a:p>
        </p:txBody>
      </p:sp>
      <p:sp>
        <p:nvSpPr>
          <p:cNvPr id="5" name="Platshållare för datum 4">
            <a:extLst>
              <a:ext uri="{FF2B5EF4-FFF2-40B4-BE49-F238E27FC236}">
                <a16:creationId xmlns:a16="http://schemas.microsoft.com/office/drawing/2014/main" id="{0052ACFE-C9B0-5D54-40CD-FE5FA03F3291}"/>
              </a:ext>
            </a:extLst>
          </p:cNvPr>
          <p:cNvSpPr>
            <a:spLocks noGrp="1"/>
          </p:cNvSpPr>
          <p:nvPr>
            <p:ph type="dt" sz="half" idx="10"/>
          </p:nvPr>
        </p:nvSpPr>
        <p:spPr/>
        <p:txBody>
          <a:bodyPr/>
          <a:lstStyle/>
          <a:p>
            <a:r>
              <a:rPr lang="sv-SE" dirty="0"/>
              <a:t>2024-07-03</a:t>
            </a:r>
          </a:p>
        </p:txBody>
      </p:sp>
      <p:sp>
        <p:nvSpPr>
          <p:cNvPr id="6" name="Platshållare för sidfot 5">
            <a:extLst>
              <a:ext uri="{FF2B5EF4-FFF2-40B4-BE49-F238E27FC236}">
                <a16:creationId xmlns:a16="http://schemas.microsoft.com/office/drawing/2014/main" id="{12662AAC-770E-AA6B-1CD8-7F7C755CCA6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61E02BFB-CF10-FFBD-29FA-2871F740F442}"/>
              </a:ext>
            </a:extLst>
          </p:cNvPr>
          <p:cNvSpPr>
            <a:spLocks noGrp="1"/>
          </p:cNvSpPr>
          <p:nvPr>
            <p:ph type="sldNum" sz="quarter" idx="12"/>
          </p:nvPr>
        </p:nvSpPr>
        <p:spPr/>
        <p:txBody>
          <a:bodyPr/>
          <a:lstStyle/>
          <a:p>
            <a:fld id="{2D537135-7AD0-406F-8FAB-3FBC050A0667}" type="slidenum">
              <a:rPr lang="sv-SE" smtClean="0"/>
              <a:t>28</a:t>
            </a:fld>
            <a:endParaRPr lang="sv-SE"/>
          </a:p>
        </p:txBody>
      </p:sp>
      <p:pic>
        <p:nvPicPr>
          <p:cNvPr id="10" name="Platshållare för innehåll 9">
            <a:extLst>
              <a:ext uri="{FF2B5EF4-FFF2-40B4-BE49-F238E27FC236}">
                <a16:creationId xmlns:a16="http://schemas.microsoft.com/office/drawing/2014/main" id="{86DC0040-36DB-6A0E-E19F-294003BBB6C8}"/>
              </a:ext>
            </a:extLst>
          </p:cNvPr>
          <p:cNvPicPr>
            <a:picLocks noGrp="1" noChangeAspect="1"/>
          </p:cNvPicPr>
          <p:nvPr>
            <p:ph sz="half" idx="1"/>
          </p:nvPr>
        </p:nvPicPr>
        <p:blipFill>
          <a:blip r:embed="rId2"/>
          <a:stretch>
            <a:fillRect/>
          </a:stretch>
        </p:blipFill>
        <p:spPr>
          <a:xfrm>
            <a:off x="1189314" y="1825625"/>
            <a:ext cx="5050871" cy="4351338"/>
          </a:xfrm>
          <a:prstGeom prst="rect">
            <a:avLst/>
          </a:prstGeom>
        </p:spPr>
      </p:pic>
    </p:spTree>
    <p:extLst>
      <p:ext uri="{BB962C8B-B14F-4D97-AF65-F5344CB8AC3E}">
        <p14:creationId xmlns:p14="http://schemas.microsoft.com/office/powerpoint/2010/main" val="188667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A4113-474A-7210-285C-E227262A267C}"/>
              </a:ext>
            </a:extLst>
          </p:cNvPr>
          <p:cNvSpPr>
            <a:spLocks noGrp="1"/>
          </p:cNvSpPr>
          <p:nvPr>
            <p:ph type="title"/>
          </p:nvPr>
        </p:nvSpPr>
        <p:spPr/>
        <p:txBody>
          <a:bodyPr>
            <a:normAutofit fontScale="90000"/>
          </a:bodyPr>
          <a:lstStyle/>
          <a:p>
            <a:r>
              <a:rPr lang="sv-SE" sz="2700" b="0" dirty="0">
                <a:effectLst/>
                <a:latin typeface="Nirmala UI" panose="020B0502040204020203" pitchFamily="34" charset="0"/>
                <a:ea typeface="Nirmala UI" panose="020B0502040204020203" pitchFamily="34" charset="0"/>
                <a:cs typeface="Times New Roman" panose="02020603050405020304" pitchFamily="18" charset="0"/>
              </a:rPr>
              <a:t>Patienter med tandimplantat under respektive tidsperiod som fått behandling respektive inte fått behandling för </a:t>
            </a:r>
            <a:r>
              <a:rPr lang="sv-SE" sz="2700" b="0" dirty="0" err="1">
                <a:effectLst/>
                <a:latin typeface="Nirmala UI" panose="020B0502040204020203" pitchFamily="34" charset="0"/>
                <a:ea typeface="Nirmala UI" panose="020B0502040204020203" pitchFamily="34" charset="0"/>
                <a:cs typeface="Times New Roman" panose="02020603050405020304" pitchFamily="18" charset="0"/>
              </a:rPr>
              <a:t>periimplantit</a:t>
            </a:r>
            <a:r>
              <a:rPr lang="sv-SE" sz="2700" b="0" dirty="0">
                <a:effectLst/>
                <a:latin typeface="Nirmala UI" panose="020B0502040204020203" pitchFamily="34" charset="0"/>
                <a:ea typeface="Nirmala UI" panose="020B0502040204020203" pitchFamily="34" charset="0"/>
                <a:cs typeface="Times New Roman" panose="02020603050405020304" pitchFamily="18" charset="0"/>
              </a:rPr>
              <a:t>, 2011–2013 och 2021–2023</a:t>
            </a:r>
            <a:br>
              <a:rPr lang="sv-SE" sz="2800" dirty="0"/>
            </a:br>
            <a:r>
              <a:rPr lang="sv-SE" sz="2000" dirty="0"/>
              <a:t>RAPPORT 25A</a:t>
            </a:r>
          </a:p>
        </p:txBody>
      </p:sp>
      <p:sp>
        <p:nvSpPr>
          <p:cNvPr id="4" name="Platshållare för innehåll 3">
            <a:extLst>
              <a:ext uri="{FF2B5EF4-FFF2-40B4-BE49-F238E27FC236}">
                <a16:creationId xmlns:a16="http://schemas.microsoft.com/office/drawing/2014/main" id="{ABCB7EED-3100-6BBF-7814-C18E786C4AA9}"/>
              </a:ext>
            </a:extLst>
          </p:cNvPr>
          <p:cNvSpPr>
            <a:spLocks noGrp="1"/>
          </p:cNvSpPr>
          <p:nvPr>
            <p:ph sz="half" idx="2"/>
          </p:nvPr>
        </p:nvSpPr>
        <p:spPr/>
        <p:txBody>
          <a:bodyPr>
            <a:normAutofit fontScale="77500" lnSpcReduction="20000"/>
          </a:bodyPr>
          <a:lstStyle/>
          <a:p>
            <a:pPr>
              <a:lnSpc>
                <a:spcPct val="110000"/>
              </a:lnSpc>
              <a:spcAft>
                <a:spcPts val="800"/>
              </a:spcAft>
            </a:pPr>
            <a:r>
              <a:rPr lang="sv-SE" sz="2100" dirty="0">
                <a:latin typeface="Nirmala UI" panose="020B0502040204020203" pitchFamily="34" charset="0"/>
                <a:ea typeface="Nirmala UI" panose="020B0502040204020203" pitchFamily="34" charset="0"/>
                <a:cs typeface="Times New Roman" panose="02020603050405020304" pitchFamily="18" charset="0"/>
              </a:rPr>
              <a:t>TEKNISK BESKRIVNING</a:t>
            </a:r>
            <a:endParaRPr lang="sv-SE" sz="2100" dirty="0">
              <a:effectLst/>
              <a:latin typeface="Nirmala UI" panose="020B0502040204020203" pitchFamily="34" charset="0"/>
              <a:ea typeface="Nirmala UI" panose="020B0502040204020203" pitchFamily="34" charset="0"/>
              <a:cs typeface="Times New Roman" panose="02020603050405020304" pitchFamily="18" charset="0"/>
            </a:endParaRPr>
          </a:p>
          <a:p>
            <a:pPr>
              <a:lnSpc>
                <a:spcPct val="110000"/>
              </a:lnSpc>
              <a:spcAft>
                <a:spcPts val="800"/>
              </a:spcAft>
            </a:pPr>
            <a:r>
              <a:rPr lang="sv-SE" sz="17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a:lnSpc>
                <a:spcPct val="110000"/>
              </a:lnSpc>
              <a:spcAft>
                <a:spcPts val="800"/>
              </a:spcAft>
            </a:pPr>
            <a:r>
              <a:rPr lang="sv-SE" sz="1700" dirty="0">
                <a:effectLst/>
                <a:latin typeface="Nirmala UI" panose="020B0502040204020203" pitchFamily="34" charset="0"/>
                <a:ea typeface="Nirmala UI" panose="020B0502040204020203" pitchFamily="34" charset="0"/>
                <a:cs typeface="Times New Roman" panose="02020603050405020304" pitchFamily="18" charset="0"/>
              </a:rPr>
              <a:t>TIDSPERIODER: 2011–2013 och 2021–2023</a:t>
            </a:r>
          </a:p>
          <a:p>
            <a:r>
              <a:rPr lang="sv-SE" sz="1700" dirty="0">
                <a:effectLst/>
                <a:latin typeface="Nirmala UI" panose="020B0502040204020203" pitchFamily="34" charset="0"/>
                <a:ea typeface="Nirmala UI" panose="020B0502040204020203" pitchFamily="34" charset="0"/>
                <a:cs typeface="Times New Roman" panose="02020603050405020304" pitchFamily="18" charset="0"/>
              </a:rPr>
              <a:t>PATIENTER: Alla unika individer 20 år och äldre med tandimplantat under respektive tidsperiod.</a:t>
            </a:r>
          </a:p>
          <a:p>
            <a:r>
              <a:rPr lang="sv-SE" sz="1700" dirty="0">
                <a:effectLst/>
                <a:latin typeface="Nirmala UI" panose="020B0502040204020203" pitchFamily="34" charset="0"/>
                <a:ea typeface="Nirmala UI" panose="020B0502040204020203" pitchFamily="34" charset="0"/>
                <a:cs typeface="Times New Roman" panose="02020603050405020304" pitchFamily="18" charset="0"/>
              </a:rPr>
              <a:t>n = 65 305 (2011–2013)</a:t>
            </a:r>
          </a:p>
          <a:p>
            <a:r>
              <a:rPr lang="sv-SE" sz="1700" dirty="0">
                <a:effectLst/>
                <a:latin typeface="Nirmala UI" panose="020B0502040204020203" pitchFamily="34" charset="0"/>
                <a:ea typeface="Nirmala UI" panose="020B0502040204020203" pitchFamily="34" charset="0"/>
                <a:cs typeface="Times New Roman" panose="02020603050405020304" pitchFamily="18" charset="0"/>
              </a:rPr>
              <a:t>n = 170 861 (2021–2023)</a:t>
            </a:r>
          </a:p>
          <a:p>
            <a:pPr>
              <a:lnSpc>
                <a:spcPct val="110000"/>
              </a:lnSpc>
              <a:spcAft>
                <a:spcPts val="800"/>
              </a:spcAft>
            </a:pPr>
            <a:r>
              <a:rPr lang="sv-SE" sz="1700" dirty="0">
                <a:effectLst/>
                <a:latin typeface="Nirmala UI" panose="020B0502040204020203" pitchFamily="34" charset="0"/>
                <a:ea typeface="Nirmala UI" panose="020B0502040204020203" pitchFamily="34" charset="0"/>
                <a:cs typeface="Times New Roman" panose="02020603050405020304" pitchFamily="18" charset="0"/>
              </a:rPr>
              <a:t>BERÄKNING: Patienter med tandimplantat uppdelat på registrerad behandling respektive ingen registrerad behandling under tillstånd </a:t>
            </a:r>
            <a:r>
              <a:rPr lang="sv-SE" sz="1700" dirty="0" err="1">
                <a:effectLst/>
                <a:latin typeface="Nirmala UI" panose="020B0502040204020203" pitchFamily="34" charset="0"/>
                <a:ea typeface="Nirmala UI" panose="020B0502040204020203" pitchFamily="34" charset="0"/>
                <a:cs typeface="Times New Roman" panose="02020603050405020304" pitchFamily="18" charset="0"/>
              </a:rPr>
              <a:t>periimplantit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(TLV 3044). Dessa patienter redovisas uppdelade på status Parodontitsjuk1, Parodontitsjuk2 och Ingen eller ringa sjukdom eller okänt </a:t>
            </a:r>
            <a:r>
              <a:rPr lang="sv-SE" sz="1700" dirty="0" err="1">
                <a:effectLst/>
                <a:latin typeface="Nirmala UI" panose="020B0502040204020203" pitchFamily="34" charset="0"/>
                <a:ea typeface="Nirmala UI" panose="020B0502040204020203" pitchFamily="34" charset="0"/>
                <a:cs typeface="Times New Roman" panose="02020603050405020304" pitchFamily="18" charset="0"/>
              </a:rPr>
              <a:t>parodontalt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status. </a:t>
            </a:r>
          </a:p>
          <a:p>
            <a:pPr>
              <a:lnSpc>
                <a:spcPct val="110000"/>
              </a:lnSpc>
              <a:spcAft>
                <a:spcPts val="800"/>
              </a:spcAft>
            </a:pPr>
            <a:r>
              <a:rPr lang="sv-SE" sz="1700" dirty="0">
                <a:effectLst/>
                <a:latin typeface="Nirmala UI" panose="020B0502040204020203" pitchFamily="34" charset="0"/>
                <a:ea typeface="Nirmala UI" panose="020B0502040204020203" pitchFamily="34" charset="0"/>
                <a:cs typeface="Times New Roman" panose="02020603050405020304" pitchFamily="18" charset="0"/>
              </a:rPr>
              <a:t>Definitioner: Parododontitsjuk1, minst en tand med fickdjup </a:t>
            </a:r>
            <a:r>
              <a:rPr lang="sv-SE" sz="1700" dirty="0">
                <a:effectLst/>
                <a:latin typeface="Arial" panose="020B0604020202020204" pitchFamily="34" charset="0"/>
                <a:ea typeface="Nirmala UI" panose="020B0502040204020203" pitchFamily="34" charset="0"/>
                <a:cs typeface="Times New Roman" panose="02020603050405020304" pitchFamily="18"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6 mm, Parodontitsjuk2, </a:t>
            </a:r>
            <a:r>
              <a:rPr lang="sv-SE" sz="1700" dirty="0">
                <a:effectLst/>
                <a:latin typeface="Arial" panose="020B0604020202020204" pitchFamily="34" charset="0"/>
                <a:ea typeface="Nirmala UI" panose="020B0502040204020203" pitchFamily="34" charset="0"/>
                <a:cs typeface="Times New Roman" panose="02020603050405020304" pitchFamily="18"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fyra t</a:t>
            </a:r>
            <a:r>
              <a:rPr lang="sv-SE" sz="1700" dirty="0">
                <a:effectLst/>
                <a:latin typeface="Nirmala UI" panose="020B0502040204020203" pitchFamily="34" charset="0"/>
                <a:ea typeface="Nirmala UI" panose="020B0502040204020203" pitchFamily="34" charset="0"/>
                <a:cs typeface="Nirmala UI" panose="020B0502040204020203" pitchFamily="34" charset="0"/>
              </a:rPr>
              <a:t>ä</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nder med fickdjup 4</a:t>
            </a:r>
            <a:r>
              <a:rPr lang="sv-SE" sz="1700" dirty="0">
                <a:effectLst/>
                <a:latin typeface="Nirmala UI" panose="020B0502040204020203" pitchFamily="34" charset="0"/>
                <a:ea typeface="Nirmala UI" panose="020B0502040204020203" pitchFamily="34" charset="0"/>
                <a:cs typeface="Nirmala UI" panose="020B0502040204020203" pitchFamily="34"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5 mm men inga fickor </a:t>
            </a:r>
            <a:r>
              <a:rPr lang="sv-SE" sz="1700" dirty="0">
                <a:effectLst/>
                <a:latin typeface="Arial" panose="020B0604020202020204" pitchFamily="34" charset="0"/>
                <a:ea typeface="Nirmala UI" panose="020B0502040204020203" pitchFamily="34" charset="0"/>
                <a:cs typeface="Times New Roman" panose="02020603050405020304" pitchFamily="18"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6 mm, och Ingen/ringa sjukdom, mindre </a:t>
            </a:r>
            <a:r>
              <a:rPr lang="sv-SE" sz="1700" dirty="0">
                <a:effectLst/>
                <a:latin typeface="Nirmala UI" panose="020B0502040204020203" pitchFamily="34" charset="0"/>
                <a:ea typeface="Nirmala UI" panose="020B0502040204020203" pitchFamily="34" charset="0"/>
                <a:cs typeface="Nirmala UI" panose="020B0502040204020203" pitchFamily="34" charset="0"/>
              </a:rPr>
              <a:t>ä</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n fyra t</a:t>
            </a:r>
            <a:r>
              <a:rPr lang="sv-SE" sz="1700" dirty="0">
                <a:effectLst/>
                <a:latin typeface="Nirmala UI" panose="020B0502040204020203" pitchFamily="34" charset="0"/>
                <a:ea typeface="Nirmala UI" panose="020B0502040204020203" pitchFamily="34" charset="0"/>
                <a:cs typeface="Nirmala UI" panose="020B0502040204020203" pitchFamily="34" charset="0"/>
              </a:rPr>
              <a:t>ä</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nder med fickdjup 4</a:t>
            </a:r>
            <a:r>
              <a:rPr lang="sv-SE" sz="1700" dirty="0">
                <a:effectLst/>
                <a:latin typeface="Nirmala UI" panose="020B0502040204020203" pitchFamily="34" charset="0"/>
                <a:ea typeface="Nirmala UI" panose="020B0502040204020203" pitchFamily="34" charset="0"/>
                <a:cs typeface="Nirmala UI" panose="020B0502040204020203" pitchFamily="34"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5 mm eller saknar </a:t>
            </a:r>
            <a:r>
              <a:rPr lang="sv-SE" sz="1700" dirty="0" err="1">
                <a:effectLst/>
                <a:latin typeface="Nirmala UI" panose="020B0502040204020203" pitchFamily="34" charset="0"/>
                <a:ea typeface="Nirmala UI" panose="020B0502040204020203" pitchFamily="34" charset="0"/>
                <a:cs typeface="Times New Roman" panose="02020603050405020304" pitchFamily="18" charset="0"/>
              </a:rPr>
              <a:t>parodontal</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unders</a:t>
            </a:r>
            <a:r>
              <a:rPr lang="sv-SE" sz="1700" dirty="0">
                <a:effectLst/>
                <a:latin typeface="Nirmala UI" panose="020B0502040204020203" pitchFamily="34" charset="0"/>
                <a:ea typeface="Nirmala UI" panose="020B0502040204020203" pitchFamily="34" charset="0"/>
                <a:cs typeface="Nirmala UI" panose="020B0502040204020203" pitchFamily="34" charset="0"/>
              </a:rPr>
              <a:t>ö</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kningsdata.</a:t>
            </a:r>
          </a:p>
        </p:txBody>
      </p:sp>
      <p:sp>
        <p:nvSpPr>
          <p:cNvPr id="5" name="Platshållare för datum 4">
            <a:extLst>
              <a:ext uri="{FF2B5EF4-FFF2-40B4-BE49-F238E27FC236}">
                <a16:creationId xmlns:a16="http://schemas.microsoft.com/office/drawing/2014/main" id="{0052ACFE-C9B0-5D54-40CD-FE5FA03F32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12662AAC-770E-AA6B-1CD8-7F7C755CCA6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61E02BFB-CF10-FFBD-29FA-2871F740F442}"/>
              </a:ext>
            </a:extLst>
          </p:cNvPr>
          <p:cNvSpPr>
            <a:spLocks noGrp="1"/>
          </p:cNvSpPr>
          <p:nvPr>
            <p:ph type="sldNum" sz="quarter" idx="12"/>
          </p:nvPr>
        </p:nvSpPr>
        <p:spPr/>
        <p:txBody>
          <a:bodyPr/>
          <a:lstStyle/>
          <a:p>
            <a:fld id="{2D537135-7AD0-406F-8FAB-3FBC050A0667}" type="slidenum">
              <a:rPr lang="sv-SE" smtClean="0"/>
              <a:t>29</a:t>
            </a:fld>
            <a:endParaRPr lang="sv-SE"/>
          </a:p>
        </p:txBody>
      </p:sp>
      <p:pic>
        <p:nvPicPr>
          <p:cNvPr id="3" name="Bildobjekt 2">
            <a:extLst>
              <a:ext uri="{FF2B5EF4-FFF2-40B4-BE49-F238E27FC236}">
                <a16:creationId xmlns:a16="http://schemas.microsoft.com/office/drawing/2014/main" id="{8094DFE2-36E0-AD83-CBD1-DCE266334E19}"/>
              </a:ext>
            </a:extLst>
          </p:cNvPr>
          <p:cNvPicPr>
            <a:picLocks noChangeAspect="1"/>
          </p:cNvPicPr>
          <p:nvPr/>
        </p:nvPicPr>
        <p:blipFill>
          <a:blip r:embed="rId2"/>
          <a:stretch>
            <a:fillRect/>
          </a:stretch>
        </p:blipFill>
        <p:spPr>
          <a:xfrm>
            <a:off x="504378" y="1824042"/>
            <a:ext cx="5182049" cy="4352921"/>
          </a:xfrm>
          <a:prstGeom prst="rect">
            <a:avLst/>
          </a:prstGeom>
        </p:spPr>
      </p:pic>
    </p:spTree>
    <p:extLst>
      <p:ext uri="{BB962C8B-B14F-4D97-AF65-F5344CB8AC3E}">
        <p14:creationId xmlns:p14="http://schemas.microsoft.com/office/powerpoint/2010/main" val="211477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D8552A-7816-922A-8302-BE2C2B549727}"/>
              </a:ext>
            </a:extLst>
          </p:cNvPr>
          <p:cNvSpPr>
            <a:spLocks noGrp="1"/>
          </p:cNvSpPr>
          <p:nvPr>
            <p:ph type="title"/>
          </p:nvPr>
        </p:nvSpPr>
        <p:spPr/>
        <p:txBody>
          <a:bodyPr>
            <a:normAutofit/>
          </a:bodyPr>
          <a:lstStyle/>
          <a:p>
            <a:r>
              <a:rPr lang="sv-SE" sz="2800" dirty="0"/>
              <a:t>Andel patienter med </a:t>
            </a:r>
            <a:r>
              <a:rPr lang="sv-SE" sz="2800" dirty="0" err="1"/>
              <a:t>parodontalt</a:t>
            </a:r>
            <a:r>
              <a:rPr lang="sv-SE" sz="2800" dirty="0"/>
              <a:t> status av de med basundersökning, 20-49 år </a:t>
            </a:r>
            <a:br>
              <a:rPr lang="sv-SE" sz="2800"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19B</a:t>
            </a:r>
            <a:endParaRPr lang="sv-SE" sz="2800" dirty="0"/>
          </a:p>
        </p:txBody>
      </p:sp>
      <p:sp>
        <p:nvSpPr>
          <p:cNvPr id="4" name="Platshållare för innehåll 3">
            <a:extLst>
              <a:ext uri="{FF2B5EF4-FFF2-40B4-BE49-F238E27FC236}">
                <a16:creationId xmlns:a16="http://schemas.microsoft.com/office/drawing/2014/main" id="{3B7D9453-0D8C-9062-853A-4454C39755A3}"/>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2011-2013 och 2021-2023</a:t>
            </a:r>
          </a:p>
          <a:p>
            <a:r>
              <a:rPr lang="sv-SE" sz="1200" dirty="0"/>
              <a:t>PATIENTER: Andel unika individer 20-49 år med registrerad </a:t>
            </a:r>
            <a:r>
              <a:rPr lang="sv-SE" sz="1200" dirty="0" err="1"/>
              <a:t>parodontal</a:t>
            </a:r>
            <a:r>
              <a:rPr lang="sv-SE" sz="1200" dirty="0"/>
              <a:t> undersökning (minst ett signerat fickstatus) av de som fått basundersökning (TLV 101, 102, 111, 112, 114) under respektive tidsperiod.</a:t>
            </a:r>
          </a:p>
          <a:p>
            <a:r>
              <a:rPr lang="sv-SE" sz="1200" dirty="0"/>
              <a:t>Patienter med </a:t>
            </a:r>
            <a:r>
              <a:rPr lang="sv-SE" sz="1200" dirty="0" err="1"/>
              <a:t>parodontalt</a:t>
            </a:r>
            <a:r>
              <a:rPr lang="sv-SE" sz="1200" dirty="0"/>
              <a:t> status:</a:t>
            </a:r>
          </a:p>
          <a:p>
            <a:r>
              <a:rPr lang="sv-SE" sz="1200" dirty="0"/>
              <a:t>n = 467 074 (2011-2013)</a:t>
            </a:r>
          </a:p>
          <a:p>
            <a:r>
              <a:rPr lang="sv-SE" sz="1200" dirty="0"/>
              <a:t>n = 907 208 (2021-2023)</a:t>
            </a:r>
          </a:p>
          <a:p>
            <a:r>
              <a:rPr lang="sv-SE" sz="1200" dirty="0"/>
              <a:t>Patienter med basundersökning:</a:t>
            </a:r>
          </a:p>
          <a:p>
            <a:r>
              <a:rPr lang="sv-SE" sz="1200" dirty="0"/>
              <a:t>n = 1 441 385 (2011 - 2013)</a:t>
            </a:r>
          </a:p>
          <a:p>
            <a:r>
              <a:rPr lang="sv-SE" sz="1200" dirty="0"/>
              <a:t>n = 1 730 568 (2021 - 2023)</a:t>
            </a:r>
          </a:p>
          <a:p>
            <a:r>
              <a:rPr lang="sv-SE" sz="1200" dirty="0"/>
              <a:t>RAPPORTPORTAL: P01 Andel vuxna patienter med </a:t>
            </a:r>
            <a:r>
              <a:rPr lang="sv-SE" sz="1200" dirty="0" err="1"/>
              <a:t>parodontalt</a:t>
            </a:r>
            <a:r>
              <a:rPr lang="sv-SE" sz="1200" dirty="0"/>
              <a:t> status</a:t>
            </a:r>
          </a:p>
          <a:p>
            <a:endParaRPr lang="sv-SE" dirty="0"/>
          </a:p>
        </p:txBody>
      </p:sp>
      <p:sp>
        <p:nvSpPr>
          <p:cNvPr id="5" name="Platshållare för datum 4">
            <a:extLst>
              <a:ext uri="{FF2B5EF4-FFF2-40B4-BE49-F238E27FC236}">
                <a16:creationId xmlns:a16="http://schemas.microsoft.com/office/drawing/2014/main" id="{076C7A51-11FB-1F67-6EB6-5CCC5B310973}"/>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FF0294AA-5939-4AFD-CE91-7FB201567870}"/>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FFA497B3-7784-CA84-F1CD-89F784EE76B8}"/>
              </a:ext>
            </a:extLst>
          </p:cNvPr>
          <p:cNvSpPr>
            <a:spLocks noGrp="1"/>
          </p:cNvSpPr>
          <p:nvPr>
            <p:ph type="sldNum" sz="quarter" idx="12"/>
          </p:nvPr>
        </p:nvSpPr>
        <p:spPr/>
        <p:txBody>
          <a:bodyPr/>
          <a:lstStyle/>
          <a:p>
            <a:fld id="{2D537135-7AD0-406F-8FAB-3FBC050A0667}" type="slidenum">
              <a:rPr lang="sv-SE" smtClean="0"/>
              <a:t>3</a:t>
            </a:fld>
            <a:endParaRPr lang="sv-SE"/>
          </a:p>
        </p:txBody>
      </p:sp>
      <p:pic>
        <p:nvPicPr>
          <p:cNvPr id="10" name="Platshållare för innehåll 9">
            <a:extLst>
              <a:ext uri="{FF2B5EF4-FFF2-40B4-BE49-F238E27FC236}">
                <a16:creationId xmlns:a16="http://schemas.microsoft.com/office/drawing/2014/main" id="{B7DF0852-E277-8C05-DED8-3F37A6FCB454}"/>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974765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A4113-474A-7210-285C-E227262A267C}"/>
              </a:ext>
            </a:extLst>
          </p:cNvPr>
          <p:cNvSpPr>
            <a:spLocks noGrp="1"/>
          </p:cNvSpPr>
          <p:nvPr>
            <p:ph type="title"/>
          </p:nvPr>
        </p:nvSpPr>
        <p:spPr>
          <a:xfrm>
            <a:off x="1133474" y="365125"/>
            <a:ext cx="10906126" cy="1325563"/>
          </a:xfrm>
        </p:spPr>
        <p:txBody>
          <a:bodyPr>
            <a:normAutofit fontScale="90000"/>
          </a:bodyPr>
          <a:lstStyle/>
          <a:p>
            <a:r>
              <a:rPr lang="sv-SE" sz="2800" dirty="0" err="1">
                <a:effectLst/>
                <a:latin typeface="Nirmala UI" panose="020B0502040204020203" pitchFamily="34" charset="0"/>
                <a:ea typeface="Nirmala UI" panose="020B0502040204020203" pitchFamily="34" charset="0"/>
                <a:cs typeface="Times New Roman" panose="02020603050405020304" pitchFamily="18" charset="0"/>
              </a:rPr>
              <a:t>Parodontalt</a:t>
            </a:r>
            <a:r>
              <a:rPr lang="sv-SE" sz="2800" dirty="0">
                <a:effectLst/>
                <a:latin typeface="Nirmala UI" panose="020B0502040204020203" pitchFamily="34" charset="0"/>
                <a:ea typeface="Nirmala UI" panose="020B0502040204020203" pitchFamily="34" charset="0"/>
                <a:cs typeface="Times New Roman" panose="02020603050405020304" pitchFamily="18" charset="0"/>
              </a:rPr>
              <a:t> status bland personer med implantat som fått behandling respektive inte fått behandling för </a:t>
            </a:r>
            <a:r>
              <a:rPr lang="sv-SE" sz="2800" dirty="0" err="1">
                <a:effectLst/>
                <a:latin typeface="Nirmala UI" panose="020B0502040204020203" pitchFamily="34" charset="0"/>
                <a:ea typeface="Nirmala UI" panose="020B0502040204020203" pitchFamily="34" charset="0"/>
                <a:cs typeface="Times New Roman" panose="02020603050405020304" pitchFamily="18" charset="0"/>
              </a:rPr>
              <a:t>periimplantit</a:t>
            </a:r>
            <a:r>
              <a:rPr lang="sv-SE" sz="2800" dirty="0">
                <a:effectLst/>
                <a:latin typeface="Nirmala UI" panose="020B0502040204020203" pitchFamily="34" charset="0"/>
                <a:ea typeface="Nirmala UI" panose="020B0502040204020203" pitchFamily="34" charset="0"/>
                <a:cs typeface="Times New Roman" panose="02020603050405020304" pitchFamily="18" charset="0"/>
              </a:rPr>
              <a:t>, 2011-2013 och 2021-2023</a:t>
            </a:r>
            <a:br>
              <a:rPr lang="sv-SE" sz="2800" dirty="0"/>
            </a:br>
            <a:r>
              <a:rPr lang="sv-SE" sz="1800" dirty="0"/>
              <a:t>RAPPORT 25B </a:t>
            </a:r>
            <a:endParaRPr lang="sv-SE" sz="2800" dirty="0"/>
          </a:p>
        </p:txBody>
      </p:sp>
      <p:sp>
        <p:nvSpPr>
          <p:cNvPr id="4" name="Platshållare för innehåll 3">
            <a:extLst>
              <a:ext uri="{FF2B5EF4-FFF2-40B4-BE49-F238E27FC236}">
                <a16:creationId xmlns:a16="http://schemas.microsoft.com/office/drawing/2014/main" id="{ABCB7EED-3100-6BBF-7814-C18E786C4AA9}"/>
              </a:ext>
            </a:extLst>
          </p:cNvPr>
          <p:cNvSpPr>
            <a:spLocks noGrp="1"/>
          </p:cNvSpPr>
          <p:nvPr>
            <p:ph sz="half" idx="2"/>
          </p:nvPr>
        </p:nvSpPr>
        <p:spPr/>
        <p:txBody>
          <a:bodyPr>
            <a:normAutofit fontScale="77500" lnSpcReduction="20000"/>
          </a:bodyPr>
          <a:lstStyle/>
          <a:p>
            <a:r>
              <a:rPr lang="sv-SE" sz="2100" dirty="0">
                <a:latin typeface="Nirmala UI" panose="020B0502040204020203" pitchFamily="34" charset="0"/>
                <a:ea typeface="Nirmala UI" panose="020B0502040204020203" pitchFamily="34" charset="0"/>
                <a:cs typeface="Times New Roman" panose="02020603050405020304" pitchFamily="18" charset="0"/>
              </a:rPr>
              <a:t>TEKNISK BESKRIVNING</a:t>
            </a:r>
          </a:p>
          <a:p>
            <a:pPr>
              <a:lnSpc>
                <a:spcPct val="110000"/>
              </a:lnSpc>
              <a:spcAft>
                <a:spcPts val="800"/>
              </a:spcAft>
            </a:pPr>
            <a:r>
              <a:rPr lang="sv-SE" sz="17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a:lnSpc>
                <a:spcPct val="110000"/>
              </a:lnSpc>
              <a:spcAft>
                <a:spcPts val="800"/>
              </a:spcAft>
            </a:pPr>
            <a:r>
              <a:rPr lang="sv-SE" sz="1700" dirty="0">
                <a:effectLst/>
                <a:latin typeface="Nirmala UI" panose="020B0502040204020203" pitchFamily="34" charset="0"/>
                <a:ea typeface="Nirmala UI" panose="020B0502040204020203" pitchFamily="34" charset="0"/>
                <a:cs typeface="Times New Roman" panose="02020603050405020304" pitchFamily="18" charset="0"/>
              </a:rPr>
              <a:t>TIDSPERIODER: 2011–2013 och 2021–2023</a:t>
            </a:r>
          </a:p>
          <a:p>
            <a:r>
              <a:rPr lang="sv-SE" sz="1700" dirty="0">
                <a:effectLst/>
                <a:latin typeface="Nirmala UI" panose="020B0502040204020203" pitchFamily="34" charset="0"/>
                <a:ea typeface="Nirmala UI" panose="020B0502040204020203" pitchFamily="34" charset="0"/>
                <a:cs typeface="Times New Roman" panose="02020603050405020304" pitchFamily="18" charset="0"/>
              </a:rPr>
              <a:t>PATIENTER: Alla unika individer 20 år och äldre med tandimplantat under respektive tidsperiod.</a:t>
            </a:r>
          </a:p>
          <a:p>
            <a:r>
              <a:rPr lang="sv-SE" sz="1700" dirty="0">
                <a:effectLst/>
                <a:latin typeface="Nirmala UI" panose="020B0502040204020203" pitchFamily="34" charset="0"/>
                <a:ea typeface="Nirmala UI" panose="020B0502040204020203" pitchFamily="34" charset="0"/>
                <a:cs typeface="Times New Roman" panose="02020603050405020304" pitchFamily="18" charset="0"/>
              </a:rPr>
              <a:t>n = 65 305 (2011–2013)</a:t>
            </a:r>
          </a:p>
          <a:p>
            <a:r>
              <a:rPr lang="sv-SE" sz="1700" dirty="0">
                <a:effectLst/>
                <a:latin typeface="Nirmala UI" panose="020B0502040204020203" pitchFamily="34" charset="0"/>
                <a:ea typeface="Nirmala UI" panose="020B0502040204020203" pitchFamily="34" charset="0"/>
                <a:cs typeface="Times New Roman" panose="02020603050405020304" pitchFamily="18" charset="0"/>
              </a:rPr>
              <a:t>n = 170 861 (2021–2023)</a:t>
            </a:r>
          </a:p>
          <a:p>
            <a:pPr>
              <a:lnSpc>
                <a:spcPct val="110000"/>
              </a:lnSpc>
              <a:spcAft>
                <a:spcPts val="800"/>
              </a:spcAft>
            </a:pPr>
            <a:r>
              <a:rPr lang="sv-SE" sz="1700" dirty="0">
                <a:effectLst/>
                <a:latin typeface="Nirmala UI" panose="020B0502040204020203" pitchFamily="34" charset="0"/>
                <a:ea typeface="Nirmala UI" panose="020B0502040204020203" pitchFamily="34" charset="0"/>
                <a:cs typeface="Times New Roman" panose="02020603050405020304" pitchFamily="18" charset="0"/>
              </a:rPr>
              <a:t>BERÄKNING: Patienter med tandimplantat uppdelat på registrerad behandling respektive ingen registrerad behandling under tillstånd </a:t>
            </a:r>
            <a:r>
              <a:rPr lang="sv-SE" sz="1700" dirty="0" err="1">
                <a:effectLst/>
                <a:latin typeface="Nirmala UI" panose="020B0502040204020203" pitchFamily="34" charset="0"/>
                <a:ea typeface="Nirmala UI" panose="020B0502040204020203" pitchFamily="34" charset="0"/>
                <a:cs typeface="Times New Roman" panose="02020603050405020304" pitchFamily="18" charset="0"/>
              </a:rPr>
              <a:t>periimplantit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(TLV 3044). Dessa patienter redovisas uppdelade på status Parodontitsjuk1, Parodontitsjuk2 och Ingen eller ringa sjukdom eller okänt </a:t>
            </a:r>
            <a:r>
              <a:rPr lang="sv-SE" sz="1700" dirty="0" err="1">
                <a:effectLst/>
                <a:latin typeface="Nirmala UI" panose="020B0502040204020203" pitchFamily="34" charset="0"/>
                <a:ea typeface="Nirmala UI" panose="020B0502040204020203" pitchFamily="34" charset="0"/>
                <a:cs typeface="Times New Roman" panose="02020603050405020304" pitchFamily="18" charset="0"/>
              </a:rPr>
              <a:t>parodontalt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status. </a:t>
            </a:r>
          </a:p>
          <a:p>
            <a:pPr>
              <a:lnSpc>
                <a:spcPct val="110000"/>
              </a:lnSpc>
              <a:spcAft>
                <a:spcPts val="800"/>
              </a:spcAft>
            </a:pPr>
            <a:r>
              <a:rPr lang="sv-SE" sz="1700" dirty="0">
                <a:effectLst/>
                <a:latin typeface="Nirmala UI" panose="020B0502040204020203" pitchFamily="34" charset="0"/>
                <a:ea typeface="Nirmala UI" panose="020B0502040204020203" pitchFamily="34" charset="0"/>
                <a:cs typeface="Times New Roman" panose="02020603050405020304" pitchFamily="18" charset="0"/>
              </a:rPr>
              <a:t>Definitioner: Parododontitsjuk1, minst en tand med fickdjup </a:t>
            </a:r>
            <a:r>
              <a:rPr lang="sv-SE" sz="1700" dirty="0">
                <a:effectLst/>
                <a:latin typeface="Arial" panose="020B0604020202020204" pitchFamily="34" charset="0"/>
                <a:ea typeface="Nirmala UI" panose="020B0502040204020203" pitchFamily="34" charset="0"/>
                <a:cs typeface="Times New Roman" panose="02020603050405020304" pitchFamily="18"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6 mm, Parodontitsjuk2, </a:t>
            </a:r>
            <a:r>
              <a:rPr lang="sv-SE" sz="1700" dirty="0">
                <a:effectLst/>
                <a:latin typeface="Arial" panose="020B0604020202020204" pitchFamily="34" charset="0"/>
                <a:ea typeface="Nirmala UI" panose="020B0502040204020203" pitchFamily="34" charset="0"/>
                <a:cs typeface="Times New Roman" panose="02020603050405020304" pitchFamily="18"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fyra t</a:t>
            </a:r>
            <a:r>
              <a:rPr lang="sv-SE" sz="1700" dirty="0">
                <a:effectLst/>
                <a:latin typeface="Nirmala UI" panose="020B0502040204020203" pitchFamily="34" charset="0"/>
                <a:ea typeface="Nirmala UI" panose="020B0502040204020203" pitchFamily="34" charset="0"/>
                <a:cs typeface="Nirmala UI" panose="020B0502040204020203" pitchFamily="34" charset="0"/>
              </a:rPr>
              <a:t>ä</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nder med fickdjup 4</a:t>
            </a:r>
            <a:r>
              <a:rPr lang="sv-SE" sz="1700" dirty="0">
                <a:effectLst/>
                <a:latin typeface="Nirmala UI" panose="020B0502040204020203" pitchFamily="34" charset="0"/>
                <a:ea typeface="Nirmala UI" panose="020B0502040204020203" pitchFamily="34" charset="0"/>
                <a:cs typeface="Nirmala UI" panose="020B0502040204020203" pitchFamily="34"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5 mm men inga fickor </a:t>
            </a:r>
            <a:r>
              <a:rPr lang="sv-SE" sz="1700" dirty="0">
                <a:effectLst/>
                <a:latin typeface="Arial" panose="020B0604020202020204" pitchFamily="34" charset="0"/>
                <a:ea typeface="Nirmala UI" panose="020B0502040204020203" pitchFamily="34" charset="0"/>
                <a:cs typeface="Times New Roman" panose="02020603050405020304" pitchFamily="18"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6 mm, och Ingen/ringa sjukdom, mindre </a:t>
            </a:r>
            <a:r>
              <a:rPr lang="sv-SE" sz="1700" dirty="0">
                <a:effectLst/>
                <a:latin typeface="Nirmala UI" panose="020B0502040204020203" pitchFamily="34" charset="0"/>
                <a:ea typeface="Nirmala UI" panose="020B0502040204020203" pitchFamily="34" charset="0"/>
                <a:cs typeface="Nirmala UI" panose="020B0502040204020203" pitchFamily="34" charset="0"/>
              </a:rPr>
              <a:t>ä</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n fyra t</a:t>
            </a:r>
            <a:r>
              <a:rPr lang="sv-SE" sz="1700" dirty="0">
                <a:effectLst/>
                <a:latin typeface="Nirmala UI" panose="020B0502040204020203" pitchFamily="34" charset="0"/>
                <a:ea typeface="Nirmala UI" panose="020B0502040204020203" pitchFamily="34" charset="0"/>
                <a:cs typeface="Nirmala UI" panose="020B0502040204020203" pitchFamily="34" charset="0"/>
              </a:rPr>
              <a:t>ä</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nder med fickdjup 4</a:t>
            </a:r>
            <a:r>
              <a:rPr lang="sv-SE" sz="1700" dirty="0">
                <a:effectLst/>
                <a:latin typeface="Nirmala UI" panose="020B0502040204020203" pitchFamily="34" charset="0"/>
                <a:ea typeface="Nirmala UI" panose="020B0502040204020203" pitchFamily="34" charset="0"/>
                <a:cs typeface="Nirmala UI" panose="020B0502040204020203" pitchFamily="34" charset="0"/>
              </a:rPr>
              <a:t>–</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5 mm eller saknar </a:t>
            </a:r>
            <a:r>
              <a:rPr lang="sv-SE" sz="1700" dirty="0" err="1">
                <a:effectLst/>
                <a:latin typeface="Nirmala UI" panose="020B0502040204020203" pitchFamily="34" charset="0"/>
                <a:ea typeface="Nirmala UI" panose="020B0502040204020203" pitchFamily="34" charset="0"/>
                <a:cs typeface="Times New Roman" panose="02020603050405020304" pitchFamily="18" charset="0"/>
              </a:rPr>
              <a:t>parodontal</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 unders</a:t>
            </a:r>
            <a:r>
              <a:rPr lang="sv-SE" sz="1700" dirty="0">
                <a:effectLst/>
                <a:latin typeface="Nirmala UI" panose="020B0502040204020203" pitchFamily="34" charset="0"/>
                <a:ea typeface="Nirmala UI" panose="020B0502040204020203" pitchFamily="34" charset="0"/>
                <a:cs typeface="Nirmala UI" panose="020B0502040204020203" pitchFamily="34" charset="0"/>
              </a:rPr>
              <a:t>ö</a:t>
            </a:r>
            <a:r>
              <a:rPr lang="sv-SE" sz="1700" dirty="0">
                <a:effectLst/>
                <a:latin typeface="Nirmala UI" panose="020B0502040204020203" pitchFamily="34" charset="0"/>
                <a:ea typeface="Nirmala UI" panose="020B0502040204020203" pitchFamily="34" charset="0"/>
                <a:cs typeface="Times New Roman" panose="02020603050405020304" pitchFamily="18" charset="0"/>
              </a:rPr>
              <a:t>kningsdata.</a:t>
            </a:r>
          </a:p>
          <a:p>
            <a:endParaRPr lang="sv-SE" sz="1200" dirty="0">
              <a:latin typeface="Nirmala UI" panose="020B0502040204020203" pitchFamily="34" charset="0"/>
              <a:ea typeface="Nirmala UI" panose="020B0502040204020203" pitchFamily="34" charset="0"/>
              <a:cs typeface="Times New Roman" panose="02020603050405020304" pitchFamily="18" charset="0"/>
            </a:endParaRPr>
          </a:p>
          <a:p>
            <a:endParaRPr lang="sv-SE" sz="1200" dirty="0"/>
          </a:p>
        </p:txBody>
      </p:sp>
      <p:sp>
        <p:nvSpPr>
          <p:cNvPr id="5" name="Platshållare för datum 4">
            <a:extLst>
              <a:ext uri="{FF2B5EF4-FFF2-40B4-BE49-F238E27FC236}">
                <a16:creationId xmlns:a16="http://schemas.microsoft.com/office/drawing/2014/main" id="{0052ACFE-C9B0-5D54-40CD-FE5FA03F32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12662AAC-770E-AA6B-1CD8-7F7C755CCA6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61E02BFB-CF10-FFBD-29FA-2871F740F442}"/>
              </a:ext>
            </a:extLst>
          </p:cNvPr>
          <p:cNvSpPr>
            <a:spLocks noGrp="1"/>
          </p:cNvSpPr>
          <p:nvPr>
            <p:ph type="sldNum" sz="quarter" idx="12"/>
          </p:nvPr>
        </p:nvSpPr>
        <p:spPr/>
        <p:txBody>
          <a:bodyPr/>
          <a:lstStyle/>
          <a:p>
            <a:fld id="{2D537135-7AD0-406F-8FAB-3FBC050A0667}" type="slidenum">
              <a:rPr lang="sv-SE" smtClean="0"/>
              <a:t>30</a:t>
            </a:fld>
            <a:endParaRPr lang="sv-SE"/>
          </a:p>
        </p:txBody>
      </p:sp>
      <p:pic>
        <p:nvPicPr>
          <p:cNvPr id="9" name="Platshållare för innehåll 8">
            <a:extLst>
              <a:ext uri="{FF2B5EF4-FFF2-40B4-BE49-F238E27FC236}">
                <a16:creationId xmlns:a16="http://schemas.microsoft.com/office/drawing/2014/main" id="{39AEC6A2-1995-53F4-B043-BDF794729685}"/>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39835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A4113-474A-7210-285C-E227262A267C}"/>
              </a:ext>
            </a:extLst>
          </p:cNvPr>
          <p:cNvSpPr>
            <a:spLocks noGrp="1"/>
          </p:cNvSpPr>
          <p:nvPr>
            <p:ph type="title"/>
          </p:nvPr>
        </p:nvSpPr>
        <p:spPr/>
        <p:txBody>
          <a:bodyPr>
            <a:normAutofit fontScale="90000"/>
          </a:bodyPr>
          <a:lstStyle/>
          <a:p>
            <a:r>
              <a:rPr lang="sv-SE" sz="2800" dirty="0"/>
              <a:t>Utförd behandling vid diagnos </a:t>
            </a:r>
            <a:r>
              <a:rPr lang="sv-SE" sz="2800" dirty="0" err="1"/>
              <a:t>periimplantit</a:t>
            </a:r>
            <a:r>
              <a:rPr lang="sv-SE" sz="2800" dirty="0"/>
              <a:t>, procent, samt procentuell fördelning av skattad kostnad, miljoner kronor, per åtgärdsgrupp</a:t>
            </a:r>
            <a:br>
              <a:rPr lang="sv-SE" sz="2800" dirty="0"/>
            </a:br>
            <a:r>
              <a:rPr lang="sv-SE" sz="1800" dirty="0"/>
              <a:t>RAPPORT 26A OCH B</a:t>
            </a:r>
            <a:endParaRPr lang="sv-SE" sz="2800" dirty="0"/>
          </a:p>
        </p:txBody>
      </p:sp>
      <p:sp>
        <p:nvSpPr>
          <p:cNvPr id="5" name="Platshållare för datum 4">
            <a:extLst>
              <a:ext uri="{FF2B5EF4-FFF2-40B4-BE49-F238E27FC236}">
                <a16:creationId xmlns:a16="http://schemas.microsoft.com/office/drawing/2014/main" id="{0052ACFE-C9B0-5D54-40CD-FE5FA03F32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12662AAC-770E-AA6B-1CD8-7F7C755CCA6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61E02BFB-CF10-FFBD-29FA-2871F740F442}"/>
              </a:ext>
            </a:extLst>
          </p:cNvPr>
          <p:cNvSpPr>
            <a:spLocks noGrp="1"/>
          </p:cNvSpPr>
          <p:nvPr>
            <p:ph type="sldNum" sz="quarter" idx="12"/>
          </p:nvPr>
        </p:nvSpPr>
        <p:spPr/>
        <p:txBody>
          <a:bodyPr/>
          <a:lstStyle/>
          <a:p>
            <a:fld id="{2D537135-7AD0-406F-8FAB-3FBC050A0667}" type="slidenum">
              <a:rPr lang="sv-SE" smtClean="0"/>
              <a:t>31</a:t>
            </a:fld>
            <a:endParaRPr lang="sv-SE"/>
          </a:p>
        </p:txBody>
      </p:sp>
      <p:pic>
        <p:nvPicPr>
          <p:cNvPr id="8" name="Platshållare för innehåll 7">
            <a:extLst>
              <a:ext uri="{FF2B5EF4-FFF2-40B4-BE49-F238E27FC236}">
                <a16:creationId xmlns:a16="http://schemas.microsoft.com/office/drawing/2014/main" id="{AC9B1646-DB46-CE4F-7B3C-96A815D2D8E6}"/>
              </a:ext>
            </a:extLst>
          </p:cNvPr>
          <p:cNvPicPr>
            <a:picLocks noGrp="1" noChangeAspect="1"/>
          </p:cNvPicPr>
          <p:nvPr>
            <p:ph sz="half" idx="1"/>
          </p:nvPr>
        </p:nvPicPr>
        <p:blipFill>
          <a:blip r:embed="rId2"/>
          <a:stretch>
            <a:fillRect/>
          </a:stretch>
        </p:blipFill>
        <p:spPr>
          <a:prstGeom prst="rect">
            <a:avLst/>
          </a:prstGeom>
        </p:spPr>
      </p:pic>
      <p:pic>
        <p:nvPicPr>
          <p:cNvPr id="10" name="Bildobjekt 9">
            <a:extLst>
              <a:ext uri="{FF2B5EF4-FFF2-40B4-BE49-F238E27FC236}">
                <a16:creationId xmlns:a16="http://schemas.microsoft.com/office/drawing/2014/main" id="{F07AF4B6-957D-8D5E-E887-9256DBFD9CA4}"/>
              </a:ext>
            </a:extLst>
          </p:cNvPr>
          <p:cNvPicPr>
            <a:picLocks noChangeAspect="1"/>
          </p:cNvPicPr>
          <p:nvPr/>
        </p:nvPicPr>
        <p:blipFill>
          <a:blip r:embed="rId3"/>
          <a:stretch>
            <a:fillRect/>
          </a:stretch>
        </p:blipFill>
        <p:spPr>
          <a:xfrm>
            <a:off x="6451180" y="1870075"/>
            <a:ext cx="5474682" cy="2737341"/>
          </a:xfrm>
          <a:prstGeom prst="rect">
            <a:avLst/>
          </a:prstGeom>
        </p:spPr>
      </p:pic>
    </p:spTree>
    <p:extLst>
      <p:ext uri="{BB962C8B-B14F-4D97-AF65-F5344CB8AC3E}">
        <p14:creationId xmlns:p14="http://schemas.microsoft.com/office/powerpoint/2010/main" val="1937350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B0A335-C068-F171-E7E2-A84DD9EB4921}"/>
              </a:ext>
            </a:extLst>
          </p:cNvPr>
          <p:cNvSpPr>
            <a:spLocks noGrp="1"/>
          </p:cNvSpPr>
          <p:nvPr>
            <p:ph type="title"/>
          </p:nvPr>
        </p:nvSpPr>
        <p:spPr/>
        <p:txBody>
          <a:bodyPr/>
          <a:lstStyle/>
          <a:p>
            <a:r>
              <a:rPr kumimoji="0" lang="sv-SE" sz="25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Utförd behandling vid diagnos </a:t>
            </a:r>
            <a:r>
              <a:rPr kumimoji="0" lang="sv-SE" sz="2500" b="0" i="0" u="none" strike="noStrike" kern="1200" cap="none" spc="0" normalizeH="0" baseline="0" noProof="0" dirty="0" err="1">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periimplantit</a:t>
            </a:r>
            <a:r>
              <a:rPr kumimoji="0" lang="sv-SE" sz="25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 procent, samt procentuell fördelning av skattad kostnad, miljoner kronor, per åtgärdsgrupp</a:t>
            </a:r>
            <a:br>
              <a:rPr kumimoji="0" lang="sv-SE" sz="25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26A OCH B – TEKNISK BESKRIVNING</a:t>
            </a:r>
            <a:endParaRPr lang="sv-SE" sz="1800" dirty="0"/>
          </a:p>
        </p:txBody>
      </p:sp>
      <p:sp>
        <p:nvSpPr>
          <p:cNvPr id="3" name="Platshållare för innehåll 2">
            <a:extLst>
              <a:ext uri="{FF2B5EF4-FFF2-40B4-BE49-F238E27FC236}">
                <a16:creationId xmlns:a16="http://schemas.microsoft.com/office/drawing/2014/main" id="{BAF83E4F-DC17-7FC4-D7FA-C521494C1B38}"/>
              </a:ext>
            </a:extLst>
          </p:cNvPr>
          <p:cNvSpPr>
            <a:spLocks noGrp="1"/>
          </p:cNvSpPr>
          <p:nvPr>
            <p:ph idx="1"/>
          </p:nvPr>
        </p:nvSpPr>
        <p:spPr/>
        <p:txBody>
          <a:bodyPr>
            <a:normAutofit/>
          </a:bodyPr>
          <a:lstStyle/>
          <a:p>
            <a:pPr marL="0" indent="0">
              <a:lnSpc>
                <a:spcPct val="110000"/>
              </a:lnSpc>
              <a:spcAft>
                <a:spcPts val="800"/>
              </a:spcAft>
              <a:buNone/>
            </a:pPr>
            <a:r>
              <a:rPr lang="sv-SE" sz="14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indent="0">
              <a:lnSpc>
                <a:spcPct val="110000"/>
              </a:lnSpc>
              <a:spcAft>
                <a:spcPts val="800"/>
              </a:spcAft>
              <a:buNone/>
            </a:pPr>
            <a:r>
              <a:rPr lang="sv-SE" sz="1400" dirty="0">
                <a:effectLst/>
                <a:latin typeface="Nirmala UI" panose="020B0502040204020203" pitchFamily="34" charset="0"/>
                <a:ea typeface="Nirmala UI" panose="020B0502040204020203" pitchFamily="34" charset="0"/>
                <a:cs typeface="Times New Roman" panose="02020603050405020304" pitchFamily="18" charset="0"/>
              </a:rPr>
              <a:t>TIDSPERIODER: 2011–2013 och 2021–2023</a:t>
            </a:r>
          </a:p>
          <a:p>
            <a:pPr marL="0" indent="0">
              <a:buNone/>
            </a:pPr>
            <a:r>
              <a:rPr lang="sv-SE" sz="1400" dirty="0">
                <a:effectLst/>
                <a:latin typeface="Nirmala UI" panose="020B0502040204020203" pitchFamily="34" charset="0"/>
                <a:ea typeface="Nirmala UI" panose="020B0502040204020203" pitchFamily="34" charset="0"/>
                <a:cs typeface="Times New Roman" panose="02020603050405020304" pitchFamily="18" charset="0"/>
              </a:rPr>
              <a:t>PATIENTER: Unika individer 20 år och äldre med minst ett tandimplantat under tidsperioden och som har fått behandling för </a:t>
            </a:r>
            <a:r>
              <a:rPr lang="sv-SE" sz="1400" dirty="0" err="1">
                <a:effectLst/>
                <a:latin typeface="Nirmala UI" panose="020B0502040204020203" pitchFamily="34" charset="0"/>
                <a:ea typeface="Nirmala UI" panose="020B0502040204020203" pitchFamily="34" charset="0"/>
                <a:cs typeface="Times New Roman" panose="02020603050405020304" pitchFamily="18" charset="0"/>
              </a:rPr>
              <a:t>periimplantit</a:t>
            </a:r>
            <a:r>
              <a:rPr lang="sv-SE" sz="1400" dirty="0">
                <a:effectLst/>
                <a:latin typeface="Nirmala UI" panose="020B0502040204020203" pitchFamily="34" charset="0"/>
                <a:ea typeface="Nirmala UI" panose="020B0502040204020203" pitchFamily="34" charset="0"/>
                <a:cs typeface="Times New Roman" panose="02020603050405020304" pitchFamily="18" charset="0"/>
              </a:rPr>
              <a:t> (TLV 3044) under respektive tidsperiod, allmäntandvård och specialisttandvård.</a:t>
            </a:r>
          </a:p>
          <a:p>
            <a:pPr marL="0" indent="0">
              <a:buNone/>
            </a:pPr>
            <a:r>
              <a:rPr lang="sv-SE" sz="1400" dirty="0">
                <a:effectLst/>
                <a:latin typeface="Nirmala UI" panose="020B0502040204020203" pitchFamily="34" charset="0"/>
                <a:ea typeface="Nirmala UI" panose="020B0502040204020203" pitchFamily="34" charset="0"/>
                <a:cs typeface="Times New Roman" panose="02020603050405020304" pitchFamily="18" charset="0"/>
              </a:rPr>
              <a:t>n = 7 748 (2011–2013)</a:t>
            </a:r>
          </a:p>
          <a:p>
            <a:pPr marL="0" indent="0">
              <a:buNone/>
            </a:pPr>
            <a:r>
              <a:rPr lang="sv-SE" sz="1400" dirty="0">
                <a:effectLst/>
                <a:latin typeface="Nirmala UI" panose="020B0502040204020203" pitchFamily="34" charset="0"/>
                <a:ea typeface="Nirmala UI" panose="020B0502040204020203" pitchFamily="34" charset="0"/>
                <a:cs typeface="Times New Roman" panose="02020603050405020304" pitchFamily="18" charset="0"/>
              </a:rPr>
              <a:t>n = 13 858 (2021–2023)</a:t>
            </a:r>
          </a:p>
          <a:p>
            <a:pPr marL="0" indent="0">
              <a:lnSpc>
                <a:spcPct val="110000"/>
              </a:lnSpc>
              <a:spcAft>
                <a:spcPts val="800"/>
              </a:spcAft>
              <a:buNone/>
            </a:pPr>
            <a:r>
              <a:rPr lang="sv-SE" sz="1400" dirty="0">
                <a:effectLst/>
                <a:latin typeface="Nirmala UI" panose="020B0502040204020203" pitchFamily="34" charset="0"/>
                <a:ea typeface="Nirmala UI" panose="020B0502040204020203" pitchFamily="34" charset="0"/>
                <a:cs typeface="Times New Roman" panose="02020603050405020304" pitchFamily="18" charset="0"/>
              </a:rPr>
              <a:t>BERÄKNING: Procentuell fördelning av behandlingsåtgärder TLV 311–314, 341–343, 429, 435, 436, 441, 443, 445, 453 och 454 motiverade av tillstånd peri-</a:t>
            </a:r>
            <a:r>
              <a:rPr lang="sv-SE" sz="1400" dirty="0" err="1">
                <a:effectLst/>
                <a:latin typeface="Nirmala UI" panose="020B0502040204020203" pitchFamily="34" charset="0"/>
                <a:ea typeface="Nirmala UI" panose="020B0502040204020203" pitchFamily="34" charset="0"/>
                <a:cs typeface="Times New Roman" panose="02020603050405020304" pitchFamily="18" charset="0"/>
              </a:rPr>
              <a:t>implantit</a:t>
            </a:r>
            <a:r>
              <a:rPr lang="sv-SE" sz="1400" dirty="0">
                <a:effectLst/>
                <a:latin typeface="Nirmala UI" panose="020B0502040204020203" pitchFamily="34" charset="0"/>
                <a:ea typeface="Nirmala UI" panose="020B0502040204020203" pitchFamily="34" charset="0"/>
                <a:cs typeface="Times New Roman" panose="02020603050405020304" pitchFamily="18" charset="0"/>
              </a:rPr>
              <a:t> (TLV 3044) under respektive tidsperiod. Skattad kostnad är beräknad grundat på referenspris för ingående åtgärder. </a:t>
            </a:r>
            <a:r>
              <a:rPr lang="sv-SE" sz="1400" dirty="0" err="1">
                <a:effectLst/>
                <a:latin typeface="Nirmala UI" panose="020B0502040204020203" pitchFamily="34" charset="0"/>
                <a:ea typeface="Nirmala UI" panose="020B0502040204020203" pitchFamily="34" charset="0"/>
                <a:cs typeface="Times New Roman" panose="02020603050405020304" pitchFamily="18" charset="0"/>
              </a:rPr>
              <a:t>TLV:s</a:t>
            </a:r>
            <a:r>
              <a:rPr lang="sv-SE" sz="1400" dirty="0">
                <a:effectLst/>
                <a:latin typeface="Nirmala UI" panose="020B0502040204020203" pitchFamily="34" charset="0"/>
                <a:ea typeface="Nirmala UI" panose="020B0502040204020203" pitchFamily="34" charset="0"/>
                <a:cs typeface="Times New Roman" panose="02020603050405020304" pitchFamily="18" charset="0"/>
              </a:rPr>
              <a:t> referenspris 2023 är använt för båda tidsperioderna.</a:t>
            </a:r>
          </a:p>
        </p:txBody>
      </p:sp>
      <p:sp>
        <p:nvSpPr>
          <p:cNvPr id="4" name="Platshållare för datum 3">
            <a:extLst>
              <a:ext uri="{FF2B5EF4-FFF2-40B4-BE49-F238E27FC236}">
                <a16:creationId xmlns:a16="http://schemas.microsoft.com/office/drawing/2014/main" id="{A55A1364-F40F-77F6-2844-10526F8B0B43}"/>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D0D42AA6-9CF6-B29C-CA2B-680B8C921EAE}"/>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6B08BAD5-7B4E-1D7B-3214-7B6EB0CA48BD}"/>
              </a:ext>
            </a:extLst>
          </p:cNvPr>
          <p:cNvSpPr>
            <a:spLocks noGrp="1"/>
          </p:cNvSpPr>
          <p:nvPr>
            <p:ph type="sldNum" sz="quarter" idx="12"/>
          </p:nvPr>
        </p:nvSpPr>
        <p:spPr/>
        <p:txBody>
          <a:bodyPr/>
          <a:lstStyle/>
          <a:p>
            <a:fld id="{2D537135-7AD0-406F-8FAB-3FBC050A0667}" type="slidenum">
              <a:rPr lang="sv-SE" smtClean="0"/>
              <a:t>32</a:t>
            </a:fld>
            <a:endParaRPr lang="sv-SE"/>
          </a:p>
        </p:txBody>
      </p:sp>
    </p:spTree>
    <p:extLst>
      <p:ext uri="{BB962C8B-B14F-4D97-AF65-F5344CB8AC3E}">
        <p14:creationId xmlns:p14="http://schemas.microsoft.com/office/powerpoint/2010/main" val="398370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A4113-474A-7210-285C-E227262A267C}"/>
              </a:ext>
            </a:extLst>
          </p:cNvPr>
          <p:cNvSpPr>
            <a:spLocks noGrp="1"/>
          </p:cNvSpPr>
          <p:nvPr>
            <p:ph type="title"/>
          </p:nvPr>
        </p:nvSpPr>
        <p:spPr/>
        <p:txBody>
          <a:bodyPr>
            <a:normAutofit fontScale="90000"/>
          </a:bodyPr>
          <a:lstStyle/>
          <a:p>
            <a:r>
              <a:rPr lang="sv-SE" sz="2800" dirty="0"/>
              <a:t>Skattad kostnad, miljoner kronor, för utförd behandling vid </a:t>
            </a:r>
            <a:r>
              <a:rPr lang="sv-SE" sz="2800" dirty="0" err="1"/>
              <a:t>periimplantit</a:t>
            </a:r>
            <a:r>
              <a:rPr lang="sv-SE" sz="2800" dirty="0"/>
              <a:t> och denna kostnads relation till skattad kostnad för all utförd tandvård under respektive tidsperiod</a:t>
            </a:r>
            <a:br>
              <a:rPr lang="sv-SE" sz="2800" dirty="0"/>
            </a:br>
            <a:r>
              <a:rPr lang="sv-SE" sz="1800" dirty="0"/>
              <a:t>RAPPORT 26C </a:t>
            </a:r>
            <a:endParaRPr lang="sv-SE" sz="2800" dirty="0"/>
          </a:p>
        </p:txBody>
      </p:sp>
      <p:sp>
        <p:nvSpPr>
          <p:cNvPr id="4" name="Platshållare för innehåll 3">
            <a:extLst>
              <a:ext uri="{FF2B5EF4-FFF2-40B4-BE49-F238E27FC236}">
                <a16:creationId xmlns:a16="http://schemas.microsoft.com/office/drawing/2014/main" id="{ABCB7EED-3100-6BBF-7814-C18E786C4AA9}"/>
              </a:ext>
            </a:extLst>
          </p:cNvPr>
          <p:cNvSpPr>
            <a:spLocks noGrp="1"/>
          </p:cNvSpPr>
          <p:nvPr>
            <p:ph sz="half" idx="2"/>
          </p:nvPr>
        </p:nvSpPr>
        <p:spPr>
          <a:xfrm>
            <a:off x="8116824" y="2121518"/>
            <a:ext cx="3730751" cy="3611770"/>
          </a:xfrm>
        </p:spPr>
        <p:txBody>
          <a:bodyPr>
            <a:noAutofit/>
          </a:bodyPr>
          <a:lstStyle/>
          <a:p>
            <a:r>
              <a:rPr lang="sv-SE" sz="1600" dirty="0"/>
              <a:t>TEKNISK BESKRIVNING</a:t>
            </a:r>
          </a:p>
          <a:p>
            <a:r>
              <a:rPr lang="sv-SE" sz="1200" dirty="0"/>
              <a:t>DELTAGANDE ORGANISATIONER: 23</a:t>
            </a:r>
          </a:p>
          <a:p>
            <a:r>
              <a:rPr lang="sv-SE" sz="1200" dirty="0"/>
              <a:t>TIDSPERIODER: 2011-2013 och 2021-2023</a:t>
            </a:r>
          </a:p>
          <a:p>
            <a:r>
              <a:rPr lang="sv-SE" sz="1200" dirty="0"/>
              <a:t>PATIENTER: Unika individer 20 år och äldre med minst ett tandimplantat under tidsperioderna och som har fått behandling för </a:t>
            </a:r>
            <a:r>
              <a:rPr lang="sv-SE" sz="1200" dirty="0" err="1"/>
              <a:t>periimplantit</a:t>
            </a:r>
            <a:r>
              <a:rPr lang="sv-SE" sz="1200" dirty="0"/>
              <a:t>  (TLV 3044) under respektive tidsperiod, allmäntandvård och specialisttandvård</a:t>
            </a:r>
          </a:p>
          <a:p>
            <a:r>
              <a:rPr lang="sv-SE" sz="1200" dirty="0"/>
              <a:t>n = 8 449(2011-2013)</a:t>
            </a:r>
          </a:p>
          <a:p>
            <a:r>
              <a:rPr lang="sv-SE" sz="1200" dirty="0"/>
              <a:t>n = 15 405 (2021-2023)</a:t>
            </a:r>
          </a:p>
          <a:p>
            <a:r>
              <a:rPr lang="sv-SE" sz="1200" dirty="0"/>
              <a:t>BESKRIVNING: Procentuell fördelning av behandlingsåtgärder TLV 311-314, 341-343, 429, 435, 436, 441, 443, 445, 453 och 454 motiverade av tillstånd </a:t>
            </a:r>
            <a:r>
              <a:rPr lang="sv-SE" sz="1200" dirty="0" err="1"/>
              <a:t>periimplantit</a:t>
            </a:r>
            <a:r>
              <a:rPr lang="sv-SE" sz="1200" dirty="0"/>
              <a:t> (TLV 3044) under respektive tidsperiod</a:t>
            </a:r>
          </a:p>
        </p:txBody>
      </p:sp>
      <p:sp>
        <p:nvSpPr>
          <p:cNvPr id="5" name="Platshållare för datum 4">
            <a:extLst>
              <a:ext uri="{FF2B5EF4-FFF2-40B4-BE49-F238E27FC236}">
                <a16:creationId xmlns:a16="http://schemas.microsoft.com/office/drawing/2014/main" id="{0052ACFE-C9B0-5D54-40CD-FE5FA03F32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12662AAC-770E-AA6B-1CD8-7F7C755CCA6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61E02BFB-CF10-FFBD-29FA-2871F740F442}"/>
              </a:ext>
            </a:extLst>
          </p:cNvPr>
          <p:cNvSpPr>
            <a:spLocks noGrp="1"/>
          </p:cNvSpPr>
          <p:nvPr>
            <p:ph type="sldNum" sz="quarter" idx="12"/>
          </p:nvPr>
        </p:nvSpPr>
        <p:spPr/>
        <p:txBody>
          <a:bodyPr/>
          <a:lstStyle/>
          <a:p>
            <a:fld id="{2D537135-7AD0-406F-8FAB-3FBC050A0667}" type="slidenum">
              <a:rPr lang="sv-SE" smtClean="0"/>
              <a:t>33</a:t>
            </a:fld>
            <a:endParaRPr lang="sv-SE"/>
          </a:p>
        </p:txBody>
      </p:sp>
      <p:pic>
        <p:nvPicPr>
          <p:cNvPr id="11" name="Platshållare för innehåll 10">
            <a:extLst>
              <a:ext uri="{FF2B5EF4-FFF2-40B4-BE49-F238E27FC236}">
                <a16:creationId xmlns:a16="http://schemas.microsoft.com/office/drawing/2014/main" id="{D7E7B7E2-007F-7081-49BE-045A28B7F270}"/>
              </a:ext>
            </a:extLst>
          </p:cNvPr>
          <p:cNvPicPr>
            <a:picLocks noGrp="1" noChangeAspect="1"/>
          </p:cNvPicPr>
          <p:nvPr>
            <p:ph sz="half" idx="1"/>
          </p:nvPr>
        </p:nvPicPr>
        <p:blipFill>
          <a:blip r:embed="rId2"/>
          <a:stretch>
            <a:fillRect/>
          </a:stretch>
        </p:blipFill>
        <p:spPr>
          <a:xfrm>
            <a:off x="1377066" y="2687492"/>
            <a:ext cx="6486706" cy="2627604"/>
          </a:xfrm>
          <a:prstGeom prst="rect">
            <a:avLst/>
          </a:prstGeom>
        </p:spPr>
      </p:pic>
    </p:spTree>
    <p:extLst>
      <p:ext uri="{BB962C8B-B14F-4D97-AF65-F5344CB8AC3E}">
        <p14:creationId xmlns:p14="http://schemas.microsoft.com/office/powerpoint/2010/main" val="1978154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1EDBDF-CF27-9DC0-8A33-34D554AC05CF}"/>
              </a:ext>
            </a:extLst>
          </p:cNvPr>
          <p:cNvSpPr>
            <a:spLocks noGrp="1"/>
          </p:cNvSpPr>
          <p:nvPr>
            <p:ph type="title"/>
          </p:nvPr>
        </p:nvSpPr>
        <p:spPr/>
        <p:txBody>
          <a:bodyPr>
            <a:normAutofit/>
          </a:bodyPr>
          <a:lstStyle/>
          <a:p>
            <a:r>
              <a:rPr lang="sv-SE" sz="2800" dirty="0"/>
              <a:t>Utförd behandling vid </a:t>
            </a:r>
            <a:r>
              <a:rPr lang="sv-SE" sz="2800" dirty="0" err="1"/>
              <a:t>periimplantit</a:t>
            </a:r>
            <a:r>
              <a:rPr lang="sv-SE" sz="2800" dirty="0"/>
              <a:t> uppdelat på åldersgrupper och kön, 2011-2013 respektive 2021-2023</a:t>
            </a:r>
            <a:br>
              <a:rPr lang="sv-SE" sz="2800" dirty="0"/>
            </a:br>
            <a:r>
              <a:rPr lang="sv-SE" sz="1800" dirty="0"/>
              <a:t>RAPPORT 26D</a:t>
            </a:r>
          </a:p>
        </p:txBody>
      </p:sp>
      <p:sp>
        <p:nvSpPr>
          <p:cNvPr id="4" name="Platshållare för innehåll 3">
            <a:extLst>
              <a:ext uri="{FF2B5EF4-FFF2-40B4-BE49-F238E27FC236}">
                <a16:creationId xmlns:a16="http://schemas.microsoft.com/office/drawing/2014/main" id="{A3872B1C-CB63-C570-5251-3B8895596C81}"/>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2011-2013 och 2021-2023</a:t>
            </a:r>
          </a:p>
          <a:p>
            <a:r>
              <a:rPr lang="sv-SE" sz="1200" dirty="0"/>
              <a:t>PATIENTER: Unika individer 20 år och äldre med minst ett tandimplantat under tidsperioderna och som har fått behandling för </a:t>
            </a:r>
            <a:r>
              <a:rPr lang="sv-SE" sz="1200" dirty="0" err="1"/>
              <a:t>periimplantit</a:t>
            </a:r>
            <a:r>
              <a:rPr lang="sv-SE" sz="1200" dirty="0"/>
              <a:t>  (TLV 3044) under respektive tidsperiod, allmäntandvård och specialisttandvård</a:t>
            </a:r>
          </a:p>
          <a:p>
            <a:r>
              <a:rPr lang="sv-SE" sz="1200" dirty="0"/>
              <a:t>n = 8 449(2011-2013)</a:t>
            </a:r>
          </a:p>
          <a:p>
            <a:r>
              <a:rPr lang="sv-SE" sz="1200" dirty="0"/>
              <a:t>n = 15 405 (2021-2023) </a:t>
            </a:r>
          </a:p>
          <a:p>
            <a:r>
              <a:rPr lang="sv-SE" sz="1200" dirty="0"/>
              <a:t>BERÄKNING:</a:t>
            </a:r>
          </a:p>
          <a:p>
            <a:r>
              <a:rPr lang="sv-SE" sz="1200" dirty="0"/>
              <a:t>Procentuell fördelning av behandlingsåtgärder TLV 311-314, 341-343, 429, 435, 436, 441, 443, 445, 453 och 454 motiverade av tillstånd peri-</a:t>
            </a:r>
            <a:r>
              <a:rPr lang="sv-SE" sz="1200" dirty="0" err="1"/>
              <a:t>implantit</a:t>
            </a:r>
            <a:r>
              <a:rPr lang="sv-SE" sz="1200" dirty="0"/>
              <a:t> (TLV 3044) under respektive tidsperiod</a:t>
            </a:r>
          </a:p>
        </p:txBody>
      </p:sp>
      <p:sp>
        <p:nvSpPr>
          <p:cNvPr id="5" name="Platshållare för datum 4">
            <a:extLst>
              <a:ext uri="{FF2B5EF4-FFF2-40B4-BE49-F238E27FC236}">
                <a16:creationId xmlns:a16="http://schemas.microsoft.com/office/drawing/2014/main" id="{222C251F-EACC-6E27-DED4-17B0BE041E26}"/>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4FFADA7-9B0F-876D-4610-2699562EAA68}"/>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CF77370E-EAB6-0037-ACF2-C102FD8C99C2}"/>
              </a:ext>
            </a:extLst>
          </p:cNvPr>
          <p:cNvSpPr>
            <a:spLocks noGrp="1"/>
          </p:cNvSpPr>
          <p:nvPr>
            <p:ph type="sldNum" sz="quarter" idx="12"/>
          </p:nvPr>
        </p:nvSpPr>
        <p:spPr/>
        <p:txBody>
          <a:bodyPr/>
          <a:lstStyle/>
          <a:p>
            <a:fld id="{2D537135-7AD0-406F-8FAB-3FBC050A0667}" type="slidenum">
              <a:rPr lang="sv-SE" smtClean="0"/>
              <a:t>34</a:t>
            </a:fld>
            <a:endParaRPr lang="sv-SE"/>
          </a:p>
        </p:txBody>
      </p:sp>
      <p:pic>
        <p:nvPicPr>
          <p:cNvPr id="10" name="Platshållare för innehåll 9">
            <a:extLst>
              <a:ext uri="{FF2B5EF4-FFF2-40B4-BE49-F238E27FC236}">
                <a16:creationId xmlns:a16="http://schemas.microsoft.com/office/drawing/2014/main" id="{3F5D4F3D-49BF-D730-C152-E26F9CB5E106}"/>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88376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71C80-D083-CD36-7BE0-9285A9E8AD03}"/>
              </a:ext>
            </a:extLst>
          </p:cNvPr>
          <p:cNvSpPr>
            <a:spLocks noGrp="1"/>
          </p:cNvSpPr>
          <p:nvPr>
            <p:ph type="title"/>
          </p:nvPr>
        </p:nvSpPr>
        <p:spPr/>
        <p:txBody>
          <a:bodyPr>
            <a:normAutofit/>
          </a:bodyPr>
          <a:lstStyle/>
          <a:p>
            <a:r>
              <a:rPr lang="sv-SE" sz="2800" dirty="0"/>
              <a:t>Utförd behandling 2021-2023 vid diagnos </a:t>
            </a:r>
            <a:r>
              <a:rPr lang="sv-SE" sz="2800" dirty="0" err="1"/>
              <a:t>periimplantit</a:t>
            </a:r>
            <a:r>
              <a:rPr lang="sv-SE" sz="2800" dirty="0"/>
              <a:t>, procent, uppdelat på deltagande organisationer</a:t>
            </a:r>
            <a:br>
              <a:rPr lang="sv-SE" sz="2800" dirty="0"/>
            </a:br>
            <a:r>
              <a:rPr lang="sv-SE" sz="1800" dirty="0"/>
              <a:t>RAPPORT 26E (TIDIGARE 41D)</a:t>
            </a:r>
            <a:endParaRPr lang="sv-SE" sz="2800" dirty="0"/>
          </a:p>
        </p:txBody>
      </p:sp>
      <p:sp>
        <p:nvSpPr>
          <p:cNvPr id="4" name="Platshållare för innehåll 3">
            <a:extLst>
              <a:ext uri="{FF2B5EF4-FFF2-40B4-BE49-F238E27FC236}">
                <a16:creationId xmlns:a16="http://schemas.microsoft.com/office/drawing/2014/main" id="{64AA6DF4-A5D5-B10A-5504-3682594A7B61}"/>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2021-2023</a:t>
            </a:r>
          </a:p>
          <a:p>
            <a:r>
              <a:rPr lang="sv-SE" sz="1200" dirty="0"/>
              <a:t>PATIENTER: Individer 20 år och äldre med minst ett tandimplantat under tidsperioden och som har fått behandling för </a:t>
            </a:r>
            <a:r>
              <a:rPr lang="sv-SE" sz="1200" dirty="0" err="1"/>
              <a:t>periimplantit</a:t>
            </a:r>
            <a:r>
              <a:rPr lang="sv-SE" sz="1200" dirty="0"/>
              <a:t> (TLV 3044) under tidsperioden, allmäntandvård och specialisttandvård.</a:t>
            </a:r>
          </a:p>
          <a:p>
            <a:endParaRPr lang="sv-SE" sz="1200" dirty="0"/>
          </a:p>
          <a:p>
            <a:r>
              <a:rPr lang="sv-SE" sz="1200" dirty="0"/>
              <a:t>n = 12 732  (2021-2023)</a:t>
            </a:r>
          </a:p>
          <a:p>
            <a:endParaRPr lang="sv-SE" sz="1200" dirty="0"/>
          </a:p>
          <a:p>
            <a:r>
              <a:rPr lang="sv-SE" sz="1200" dirty="0"/>
              <a:t>BERÄKNING:</a:t>
            </a:r>
          </a:p>
          <a:p>
            <a:r>
              <a:rPr lang="sv-SE" sz="1200" dirty="0"/>
              <a:t>Procentuell fördelning av behandlingsåtgärder TLV 311-314, 341-343, 429, 435, 436, 441, 443, 445, 453, 454 motiverade av tillstånd </a:t>
            </a:r>
            <a:r>
              <a:rPr lang="sv-SE" sz="1200" dirty="0" err="1"/>
              <a:t>periimplantit</a:t>
            </a:r>
            <a:r>
              <a:rPr lang="sv-SE" sz="1200" dirty="0"/>
              <a:t> (TLV 3044) under respektive tidsperiod. Skattad kostnad är beräknad på referenspris 2022 för ingående åtgärder. </a:t>
            </a:r>
          </a:p>
        </p:txBody>
      </p:sp>
      <p:sp>
        <p:nvSpPr>
          <p:cNvPr id="5" name="Platshållare för datum 4">
            <a:extLst>
              <a:ext uri="{FF2B5EF4-FFF2-40B4-BE49-F238E27FC236}">
                <a16:creationId xmlns:a16="http://schemas.microsoft.com/office/drawing/2014/main" id="{55DEF1A8-8029-51AA-7033-7187FE9ECB25}"/>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5C012759-7883-BAD6-52BC-2D9292EA10D8}"/>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B392122A-059A-DA66-4603-067DDC6E78C8}"/>
              </a:ext>
            </a:extLst>
          </p:cNvPr>
          <p:cNvSpPr>
            <a:spLocks noGrp="1"/>
          </p:cNvSpPr>
          <p:nvPr>
            <p:ph type="sldNum" sz="quarter" idx="12"/>
          </p:nvPr>
        </p:nvSpPr>
        <p:spPr/>
        <p:txBody>
          <a:bodyPr/>
          <a:lstStyle/>
          <a:p>
            <a:fld id="{2D537135-7AD0-406F-8FAB-3FBC050A0667}" type="slidenum">
              <a:rPr lang="sv-SE" smtClean="0"/>
              <a:t>35</a:t>
            </a:fld>
            <a:endParaRPr lang="sv-SE"/>
          </a:p>
        </p:txBody>
      </p:sp>
      <p:pic>
        <p:nvPicPr>
          <p:cNvPr id="10" name="Platshållare för innehåll 9">
            <a:extLst>
              <a:ext uri="{FF2B5EF4-FFF2-40B4-BE49-F238E27FC236}">
                <a16:creationId xmlns:a16="http://schemas.microsoft.com/office/drawing/2014/main" id="{234BFFC1-2F16-4B87-8EC4-C89DC59B84EF}"/>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806949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1EDBDF-CF27-9DC0-8A33-34D554AC05CF}"/>
              </a:ext>
            </a:extLst>
          </p:cNvPr>
          <p:cNvSpPr>
            <a:spLocks noGrp="1"/>
          </p:cNvSpPr>
          <p:nvPr>
            <p:ph type="title"/>
          </p:nvPr>
        </p:nvSpPr>
        <p:spPr/>
        <p:txBody>
          <a:bodyPr>
            <a:normAutofit/>
          </a:bodyPr>
          <a:lstStyle/>
          <a:p>
            <a:r>
              <a:rPr lang="sv-SE" sz="2800" dirty="0"/>
              <a:t>Andel individer 20 år och äldre med tandimplantat som behandlats för </a:t>
            </a:r>
            <a:r>
              <a:rPr lang="sv-SE" sz="2800" dirty="0" err="1"/>
              <a:t>periimplantit</a:t>
            </a:r>
            <a:br>
              <a:rPr lang="sv-SE" sz="2800" dirty="0"/>
            </a:br>
            <a:r>
              <a:rPr lang="sv-SE" sz="1800" dirty="0"/>
              <a:t>RAPPORT 26F</a:t>
            </a:r>
          </a:p>
        </p:txBody>
      </p:sp>
      <p:sp>
        <p:nvSpPr>
          <p:cNvPr id="4" name="Platshållare för innehåll 3">
            <a:extLst>
              <a:ext uri="{FF2B5EF4-FFF2-40B4-BE49-F238E27FC236}">
                <a16:creationId xmlns:a16="http://schemas.microsoft.com/office/drawing/2014/main" id="{A3872B1C-CB63-C570-5251-3B8895596C81}"/>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2011-2013 och 2021-2023</a:t>
            </a:r>
          </a:p>
          <a:p>
            <a:r>
              <a:rPr lang="sv-SE" sz="1200" dirty="0"/>
              <a:t>PATIENTER: Alla unika individer 20 år och äldre med minst ett tandimplantat enligt status under tidsperioderna </a:t>
            </a:r>
          </a:p>
          <a:p>
            <a:r>
              <a:rPr lang="sv-SE" sz="1200" dirty="0"/>
              <a:t>n =   65 301(2011-2013)</a:t>
            </a:r>
          </a:p>
          <a:p>
            <a:r>
              <a:rPr lang="sv-SE" sz="1200" dirty="0"/>
              <a:t>n =  170 808(2021-2023) </a:t>
            </a:r>
          </a:p>
          <a:p>
            <a:r>
              <a:rPr lang="sv-SE" sz="1200" dirty="0"/>
              <a:t>som har fått behandling för </a:t>
            </a:r>
            <a:r>
              <a:rPr lang="sv-SE" sz="1200" dirty="0" err="1"/>
              <a:t>periimplantit</a:t>
            </a:r>
            <a:r>
              <a:rPr lang="sv-SE" sz="1200" dirty="0"/>
              <a:t>  (TLV 3044) under respektive tidsperiod.</a:t>
            </a:r>
          </a:p>
          <a:p>
            <a:r>
              <a:rPr lang="sv-SE" sz="1200" dirty="0"/>
              <a:t>n =  4 493(2011-2013)</a:t>
            </a:r>
          </a:p>
          <a:p>
            <a:r>
              <a:rPr lang="sv-SE" sz="1200" dirty="0"/>
              <a:t>n = 9 074(2021-2023)</a:t>
            </a:r>
          </a:p>
          <a:p>
            <a:r>
              <a:rPr lang="sv-SE" sz="1200" dirty="0"/>
              <a:t>BERÄKNING:</a:t>
            </a:r>
          </a:p>
          <a:p>
            <a:r>
              <a:rPr lang="sv-SE" sz="1200" dirty="0"/>
              <a:t>Andel (procent) vuxna individer med tandimplantat som behandlats för </a:t>
            </a:r>
            <a:r>
              <a:rPr lang="sv-SE" sz="1200" dirty="0" err="1"/>
              <a:t>periimplantit</a:t>
            </a:r>
            <a:r>
              <a:rPr lang="sv-SE" sz="1200" dirty="0"/>
              <a:t> (TLV 3044) under tidsperioderna. Följande  behandlingsåtgärder motiverade av TLV 3044 ingår: TLV 301, 302, 311-314, 341-343, 429, 435, 436, 441, 443, 445, 453, 454</a:t>
            </a:r>
          </a:p>
          <a:p>
            <a:endParaRPr lang="sv-SE" dirty="0"/>
          </a:p>
        </p:txBody>
      </p:sp>
      <p:sp>
        <p:nvSpPr>
          <p:cNvPr id="5" name="Platshållare för datum 4">
            <a:extLst>
              <a:ext uri="{FF2B5EF4-FFF2-40B4-BE49-F238E27FC236}">
                <a16:creationId xmlns:a16="http://schemas.microsoft.com/office/drawing/2014/main" id="{222C251F-EACC-6E27-DED4-17B0BE041E26}"/>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4FFADA7-9B0F-876D-4610-2699562EAA68}"/>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CF77370E-EAB6-0037-ACF2-C102FD8C99C2}"/>
              </a:ext>
            </a:extLst>
          </p:cNvPr>
          <p:cNvSpPr>
            <a:spLocks noGrp="1"/>
          </p:cNvSpPr>
          <p:nvPr>
            <p:ph type="sldNum" sz="quarter" idx="12"/>
          </p:nvPr>
        </p:nvSpPr>
        <p:spPr/>
        <p:txBody>
          <a:bodyPr/>
          <a:lstStyle/>
          <a:p>
            <a:fld id="{2D537135-7AD0-406F-8FAB-3FBC050A0667}" type="slidenum">
              <a:rPr lang="sv-SE" smtClean="0"/>
              <a:t>36</a:t>
            </a:fld>
            <a:endParaRPr lang="sv-SE"/>
          </a:p>
        </p:txBody>
      </p:sp>
      <p:pic>
        <p:nvPicPr>
          <p:cNvPr id="10" name="Platshållare för innehåll 9">
            <a:extLst>
              <a:ext uri="{FF2B5EF4-FFF2-40B4-BE49-F238E27FC236}">
                <a16:creationId xmlns:a16="http://schemas.microsoft.com/office/drawing/2014/main" id="{AA3724FA-2AD2-1BCA-A3EF-B160F32BFE7E}"/>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4021550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71C80-D083-CD36-7BE0-9285A9E8AD03}"/>
              </a:ext>
            </a:extLst>
          </p:cNvPr>
          <p:cNvSpPr>
            <a:spLocks noGrp="1"/>
          </p:cNvSpPr>
          <p:nvPr>
            <p:ph type="title"/>
          </p:nvPr>
        </p:nvSpPr>
        <p:spPr/>
        <p:txBody>
          <a:bodyPr>
            <a:normAutofit/>
          </a:bodyPr>
          <a:lstStyle/>
          <a:p>
            <a:r>
              <a:rPr lang="sv-SE" sz="2800" dirty="0"/>
              <a:t>Unika individer 20 år och äldre som fått tandimplantat avlägsnade</a:t>
            </a:r>
            <a:br>
              <a:rPr lang="sv-SE" sz="2800" dirty="0"/>
            </a:br>
            <a:r>
              <a:rPr lang="sv-SE" sz="1800" dirty="0"/>
              <a:t>RAPPORT 27</a:t>
            </a:r>
            <a:endParaRPr lang="sv-SE" sz="2800" dirty="0"/>
          </a:p>
        </p:txBody>
      </p:sp>
      <p:sp>
        <p:nvSpPr>
          <p:cNvPr id="5" name="Platshållare för datum 4">
            <a:extLst>
              <a:ext uri="{FF2B5EF4-FFF2-40B4-BE49-F238E27FC236}">
                <a16:creationId xmlns:a16="http://schemas.microsoft.com/office/drawing/2014/main" id="{55DEF1A8-8029-51AA-7033-7187FE9ECB25}"/>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5C012759-7883-BAD6-52BC-2D9292EA10D8}"/>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B392122A-059A-DA66-4603-067DDC6E78C8}"/>
              </a:ext>
            </a:extLst>
          </p:cNvPr>
          <p:cNvSpPr>
            <a:spLocks noGrp="1"/>
          </p:cNvSpPr>
          <p:nvPr>
            <p:ph type="sldNum" sz="quarter" idx="12"/>
          </p:nvPr>
        </p:nvSpPr>
        <p:spPr/>
        <p:txBody>
          <a:bodyPr/>
          <a:lstStyle/>
          <a:p>
            <a:fld id="{2D537135-7AD0-406F-8FAB-3FBC050A0667}" type="slidenum">
              <a:rPr lang="sv-SE" smtClean="0"/>
              <a:t>37</a:t>
            </a:fld>
            <a:endParaRPr lang="sv-SE"/>
          </a:p>
        </p:txBody>
      </p:sp>
      <p:sp>
        <p:nvSpPr>
          <p:cNvPr id="3" name="Platshållare för innehåll 3">
            <a:extLst>
              <a:ext uri="{FF2B5EF4-FFF2-40B4-BE49-F238E27FC236}">
                <a16:creationId xmlns:a16="http://schemas.microsoft.com/office/drawing/2014/main" id="{A2DC0AFF-E57B-DC76-EBA6-E616E8845B47}"/>
              </a:ext>
            </a:extLst>
          </p:cNvPr>
          <p:cNvSpPr>
            <a:spLocks noGrp="1"/>
          </p:cNvSpPr>
          <p:nvPr>
            <p:ph sz="half" idx="2"/>
          </p:nvPr>
        </p:nvSpPr>
        <p:spPr>
          <a:xfrm>
            <a:off x="7763256" y="1825625"/>
            <a:ext cx="3590543" cy="4351338"/>
          </a:xfrm>
        </p:spPr>
        <p:txBody>
          <a:bodyPr>
            <a:normAutofit/>
          </a:bodyPr>
          <a:lstStyle/>
          <a:p>
            <a:r>
              <a:rPr lang="sv-SE" sz="1600" dirty="0"/>
              <a:t>TEKNISK BESKRIVNING</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 (2021–2023)</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TIDSPERIODER: 2011–2013, 2014–2016, 2017–2019 och 2021-2023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PATIENTER MED TANDIMPLANTAT:</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65 305 (2011–2013)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93 691 (2014–2016) </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140 338 (2017–2019)</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170 861 (2021–2023)</a:t>
            </a:r>
          </a:p>
          <a:p>
            <a:pPr>
              <a:lnSpc>
                <a:spcPct val="110000"/>
              </a:lnSpc>
              <a:spcAft>
                <a:spcPts val="800"/>
              </a:spcAft>
            </a:pPr>
            <a:r>
              <a:rPr lang="sv-SE" sz="1200" dirty="0">
                <a:effectLst/>
                <a:latin typeface="Nirmala UI" panose="020B0502040204020203" pitchFamily="34" charset="0"/>
                <a:ea typeface="Nirmala UI" panose="020B0502040204020203" pitchFamily="34" charset="0"/>
                <a:cs typeface="Times New Roman" panose="02020603050405020304" pitchFamily="18" charset="0"/>
              </a:rPr>
              <a:t>BERÄKNING: Antal patienter med ett eller flera tandimplantat avlägsnade (TLV 429, 435, 436) dividerat med totalt antal patienter med minst ett tandimplantat i status för respektive år.</a:t>
            </a:r>
          </a:p>
        </p:txBody>
      </p:sp>
      <p:pic>
        <p:nvPicPr>
          <p:cNvPr id="10" name="Platshållare för innehåll 9">
            <a:extLst>
              <a:ext uri="{FF2B5EF4-FFF2-40B4-BE49-F238E27FC236}">
                <a16:creationId xmlns:a16="http://schemas.microsoft.com/office/drawing/2014/main" id="{2447C512-58AA-94BD-751D-ECF3FDD95400}"/>
              </a:ext>
            </a:extLst>
          </p:cNvPr>
          <p:cNvPicPr>
            <a:picLocks noGrp="1" noChangeAspect="1"/>
          </p:cNvPicPr>
          <p:nvPr>
            <p:ph sz="half" idx="1"/>
          </p:nvPr>
        </p:nvPicPr>
        <p:blipFill>
          <a:blip r:embed="rId2"/>
          <a:stretch>
            <a:fillRect/>
          </a:stretch>
        </p:blipFill>
        <p:spPr>
          <a:xfrm>
            <a:off x="1208224" y="2260735"/>
            <a:ext cx="6383065" cy="3481118"/>
          </a:xfrm>
          <a:prstGeom prst="rect">
            <a:avLst/>
          </a:prstGeom>
        </p:spPr>
      </p:pic>
    </p:spTree>
    <p:extLst>
      <p:ext uri="{BB962C8B-B14F-4D97-AF65-F5344CB8AC3E}">
        <p14:creationId xmlns:p14="http://schemas.microsoft.com/office/powerpoint/2010/main" val="421999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3CF9E0-6047-83F8-611F-7AC7DF4EE237}"/>
              </a:ext>
            </a:extLst>
          </p:cNvPr>
          <p:cNvSpPr>
            <a:spLocks noGrp="1"/>
          </p:cNvSpPr>
          <p:nvPr>
            <p:ph type="title"/>
          </p:nvPr>
        </p:nvSpPr>
        <p:spPr/>
        <p:txBody>
          <a:bodyPr>
            <a:normAutofit/>
          </a:bodyPr>
          <a:lstStyle/>
          <a:p>
            <a:r>
              <a:rPr lang="sv-SE" sz="2800" dirty="0"/>
              <a:t>Andel patienter med </a:t>
            </a:r>
            <a:r>
              <a:rPr lang="sv-SE" sz="2800" dirty="0" err="1"/>
              <a:t>parodontalt</a:t>
            </a:r>
            <a:r>
              <a:rPr lang="sv-SE" sz="2800" dirty="0"/>
              <a:t> status av de med basundersökning, 50-79 år</a:t>
            </a:r>
            <a:br>
              <a:rPr lang="sv-SE" sz="2800"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19C</a:t>
            </a:r>
            <a:endParaRPr lang="sv-SE" sz="2800" dirty="0"/>
          </a:p>
        </p:txBody>
      </p:sp>
      <p:sp>
        <p:nvSpPr>
          <p:cNvPr id="4" name="Platshållare för innehåll 3">
            <a:extLst>
              <a:ext uri="{FF2B5EF4-FFF2-40B4-BE49-F238E27FC236}">
                <a16:creationId xmlns:a16="http://schemas.microsoft.com/office/drawing/2014/main" id="{8CF30CEF-1700-31F9-3FCE-53524527B5D2}"/>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2011-2013 och 2021-2023</a:t>
            </a:r>
          </a:p>
          <a:p>
            <a:r>
              <a:rPr lang="sv-SE" sz="1200" dirty="0"/>
              <a:t>PATIENTER: Andel unika individer 50-79 år med registrerad </a:t>
            </a:r>
            <a:r>
              <a:rPr lang="sv-SE" sz="1200" dirty="0" err="1"/>
              <a:t>parodontal</a:t>
            </a:r>
            <a:r>
              <a:rPr lang="sv-SE" sz="1200" dirty="0"/>
              <a:t> undersökning (minst ett signerat fickstatus) av de som fått basundersökning (TLV 101, 102, 111, 112, 114) under respektive tidsperiod.</a:t>
            </a:r>
          </a:p>
          <a:p>
            <a:r>
              <a:rPr lang="sv-SE" sz="1200" dirty="0"/>
              <a:t>Patienter med </a:t>
            </a:r>
            <a:r>
              <a:rPr lang="sv-SE" sz="1200" dirty="0" err="1"/>
              <a:t>parodontalt</a:t>
            </a:r>
            <a:r>
              <a:rPr lang="sv-SE" sz="1200" dirty="0"/>
              <a:t> status:</a:t>
            </a:r>
          </a:p>
          <a:p>
            <a:r>
              <a:rPr lang="sv-SE" sz="1200" dirty="0"/>
              <a:t>n = 414 550 (2011-2013)</a:t>
            </a:r>
          </a:p>
          <a:p>
            <a:r>
              <a:rPr lang="sv-SE" sz="1200" dirty="0"/>
              <a:t>n = 803 590 (2021-2023)</a:t>
            </a:r>
          </a:p>
          <a:p>
            <a:r>
              <a:rPr lang="sv-SE" sz="1200" dirty="0"/>
              <a:t>Patienter med basundersökning:</a:t>
            </a:r>
          </a:p>
          <a:p>
            <a:r>
              <a:rPr lang="sv-SE" sz="1200" dirty="0"/>
              <a:t>n = 915 418 (2011 - 2013)</a:t>
            </a:r>
          </a:p>
          <a:p>
            <a:r>
              <a:rPr lang="sv-SE" sz="1200" dirty="0"/>
              <a:t>n = 1 489 486 (2021 - 2023)</a:t>
            </a:r>
          </a:p>
          <a:p>
            <a:r>
              <a:rPr lang="sv-SE" sz="1200" dirty="0"/>
              <a:t>RAPPORTPORTAL: P01 Andel vuxna patienter med </a:t>
            </a:r>
            <a:r>
              <a:rPr lang="sv-SE" sz="1200" dirty="0" err="1"/>
              <a:t>parodontalt</a:t>
            </a:r>
            <a:r>
              <a:rPr lang="sv-SE" sz="1200" dirty="0"/>
              <a:t> status</a:t>
            </a:r>
          </a:p>
          <a:p>
            <a:endParaRPr lang="sv-SE" dirty="0"/>
          </a:p>
        </p:txBody>
      </p:sp>
      <p:sp>
        <p:nvSpPr>
          <p:cNvPr id="5" name="Platshållare för datum 4">
            <a:extLst>
              <a:ext uri="{FF2B5EF4-FFF2-40B4-BE49-F238E27FC236}">
                <a16:creationId xmlns:a16="http://schemas.microsoft.com/office/drawing/2014/main" id="{85E857A6-6787-BFC6-6B04-9D3A66197675}"/>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6DB0338A-DFF0-D10E-BA43-6A7D2444C160}"/>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09A1F1B2-1DEB-3F69-1D69-90FD83B42A9F}"/>
              </a:ext>
            </a:extLst>
          </p:cNvPr>
          <p:cNvSpPr>
            <a:spLocks noGrp="1"/>
          </p:cNvSpPr>
          <p:nvPr>
            <p:ph type="sldNum" sz="quarter" idx="12"/>
          </p:nvPr>
        </p:nvSpPr>
        <p:spPr/>
        <p:txBody>
          <a:bodyPr/>
          <a:lstStyle/>
          <a:p>
            <a:fld id="{2D537135-7AD0-406F-8FAB-3FBC050A0667}" type="slidenum">
              <a:rPr lang="sv-SE" smtClean="0"/>
              <a:t>4</a:t>
            </a:fld>
            <a:endParaRPr lang="sv-SE"/>
          </a:p>
        </p:txBody>
      </p:sp>
      <p:pic>
        <p:nvPicPr>
          <p:cNvPr id="10" name="Platshållare för innehåll 9">
            <a:extLst>
              <a:ext uri="{FF2B5EF4-FFF2-40B4-BE49-F238E27FC236}">
                <a16:creationId xmlns:a16="http://schemas.microsoft.com/office/drawing/2014/main" id="{EDD17F76-878F-A0BA-84C1-13EF5CEA7C5D}"/>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1612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E52FE8-F993-686F-442E-AC74209DC8AA}"/>
              </a:ext>
            </a:extLst>
          </p:cNvPr>
          <p:cNvSpPr>
            <a:spLocks noGrp="1"/>
          </p:cNvSpPr>
          <p:nvPr>
            <p:ph type="title"/>
          </p:nvPr>
        </p:nvSpPr>
        <p:spPr/>
        <p:txBody>
          <a:bodyPr>
            <a:normAutofit/>
          </a:bodyPr>
          <a:lstStyle/>
          <a:p>
            <a:r>
              <a:rPr lang="sv-SE" sz="2800" dirty="0"/>
              <a:t>Andel patienter med </a:t>
            </a:r>
            <a:r>
              <a:rPr lang="sv-SE" sz="2800" dirty="0" err="1"/>
              <a:t>parodontalt</a:t>
            </a:r>
            <a:r>
              <a:rPr lang="sv-SE" sz="2800" dirty="0"/>
              <a:t> status av de med basundersökning, 80 år och äldre</a:t>
            </a:r>
            <a:br>
              <a:rPr lang="sv-SE" sz="2800"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19D</a:t>
            </a:r>
            <a:r>
              <a:rPr lang="sv-SE" sz="2800" dirty="0"/>
              <a:t> </a:t>
            </a:r>
          </a:p>
        </p:txBody>
      </p:sp>
      <p:sp>
        <p:nvSpPr>
          <p:cNvPr id="4" name="Platshållare för innehåll 3">
            <a:extLst>
              <a:ext uri="{FF2B5EF4-FFF2-40B4-BE49-F238E27FC236}">
                <a16:creationId xmlns:a16="http://schemas.microsoft.com/office/drawing/2014/main" id="{374134B8-5168-5F56-B6E5-C6C5BD9BCB87}"/>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2011-2013 och 2021-2023</a:t>
            </a:r>
          </a:p>
          <a:p>
            <a:r>
              <a:rPr lang="sv-SE" sz="1200" dirty="0"/>
              <a:t>PATIENTER: Andel unika individer 80 år och äldre med registrerad </a:t>
            </a:r>
            <a:r>
              <a:rPr lang="sv-SE" sz="1200" dirty="0" err="1"/>
              <a:t>parodontal</a:t>
            </a:r>
            <a:r>
              <a:rPr lang="sv-SE" sz="1200" dirty="0"/>
              <a:t> undersökning (minst ett signerat fickstatus) av de som fått basundersökning (TLV 101, 102, 111, 112, 114) under respektive tidsperiod.</a:t>
            </a:r>
          </a:p>
          <a:p>
            <a:r>
              <a:rPr lang="sv-SE" sz="1200" dirty="0"/>
              <a:t>Patienter med </a:t>
            </a:r>
            <a:r>
              <a:rPr lang="sv-SE" sz="1200" dirty="0" err="1"/>
              <a:t>parodontalt</a:t>
            </a:r>
            <a:r>
              <a:rPr lang="sv-SE" sz="1200" dirty="0"/>
              <a:t> status:</a:t>
            </a:r>
          </a:p>
          <a:p>
            <a:r>
              <a:rPr lang="sv-SE" sz="1200" dirty="0"/>
              <a:t>n = 42 851 (2011-2013)</a:t>
            </a:r>
          </a:p>
          <a:p>
            <a:r>
              <a:rPr lang="sv-SE" sz="1200" dirty="0"/>
              <a:t>n = 147 556 (2021-2023)</a:t>
            </a:r>
          </a:p>
          <a:p>
            <a:r>
              <a:rPr lang="sv-SE" sz="1200" dirty="0"/>
              <a:t>Patienter med basundersökning:</a:t>
            </a:r>
          </a:p>
          <a:p>
            <a:r>
              <a:rPr lang="sv-SE" sz="1200" dirty="0"/>
              <a:t>n = 95 722 (2011 - 2013)</a:t>
            </a:r>
          </a:p>
          <a:p>
            <a:r>
              <a:rPr lang="sv-SE" sz="1200" dirty="0"/>
              <a:t>n = 258 970 (2021 - 2023)</a:t>
            </a:r>
          </a:p>
          <a:p>
            <a:r>
              <a:rPr lang="sv-SE" sz="1200" dirty="0"/>
              <a:t>RAPPORTPORTAL: P01 Andel vuxna patienter med </a:t>
            </a:r>
            <a:r>
              <a:rPr lang="sv-SE" sz="1200" dirty="0" err="1"/>
              <a:t>parodontalt</a:t>
            </a:r>
            <a:r>
              <a:rPr lang="sv-SE" sz="1200" dirty="0"/>
              <a:t> status</a:t>
            </a:r>
          </a:p>
          <a:p>
            <a:endParaRPr lang="sv-SE" dirty="0"/>
          </a:p>
        </p:txBody>
      </p:sp>
      <p:sp>
        <p:nvSpPr>
          <p:cNvPr id="5" name="Platshållare för datum 4">
            <a:extLst>
              <a:ext uri="{FF2B5EF4-FFF2-40B4-BE49-F238E27FC236}">
                <a16:creationId xmlns:a16="http://schemas.microsoft.com/office/drawing/2014/main" id="{CF0DA273-4EDD-DEEE-BF9E-549328A24D79}"/>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32EB9CD5-D04E-7892-F785-F9610947DC44}"/>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94D02C37-6B7A-A006-CAFC-001D6A30BB2D}"/>
              </a:ext>
            </a:extLst>
          </p:cNvPr>
          <p:cNvSpPr>
            <a:spLocks noGrp="1"/>
          </p:cNvSpPr>
          <p:nvPr>
            <p:ph type="sldNum" sz="quarter" idx="12"/>
          </p:nvPr>
        </p:nvSpPr>
        <p:spPr/>
        <p:txBody>
          <a:bodyPr/>
          <a:lstStyle/>
          <a:p>
            <a:fld id="{2D537135-7AD0-406F-8FAB-3FBC050A0667}" type="slidenum">
              <a:rPr lang="sv-SE" smtClean="0"/>
              <a:t>5</a:t>
            </a:fld>
            <a:endParaRPr lang="sv-SE"/>
          </a:p>
        </p:txBody>
      </p:sp>
      <p:pic>
        <p:nvPicPr>
          <p:cNvPr id="10" name="Platshållare för innehåll 9">
            <a:extLst>
              <a:ext uri="{FF2B5EF4-FFF2-40B4-BE49-F238E27FC236}">
                <a16:creationId xmlns:a16="http://schemas.microsoft.com/office/drawing/2014/main" id="{B332003D-F5D0-DD9A-9C5F-6474CABFC2EA}"/>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63936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1A82EC-98FC-5D0C-E3D4-213CE0B8AD65}"/>
              </a:ext>
            </a:extLst>
          </p:cNvPr>
          <p:cNvSpPr>
            <a:spLocks noGrp="1"/>
          </p:cNvSpPr>
          <p:nvPr>
            <p:ph type="title"/>
          </p:nvPr>
        </p:nvSpPr>
        <p:spPr/>
        <p:txBody>
          <a:bodyPr>
            <a:normAutofit fontScale="90000"/>
          </a:bodyPr>
          <a:lstStyle/>
          <a:p>
            <a:r>
              <a:rPr lang="sv-SE" sz="2800" dirty="0"/>
              <a:t>Antal individer med status Parodontitsjuk1 (minst en tand med fickdjup ≥ 6 mm), ålders- och könsuppdelat samt andel individer med status Parodontitsjuk1 av de med basundersökning</a:t>
            </a:r>
            <a:br>
              <a:rPr lang="sv-SE" sz="2800"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20A</a:t>
            </a:r>
            <a:endParaRPr lang="sv-SE" sz="2800" dirty="0"/>
          </a:p>
        </p:txBody>
      </p:sp>
      <p:sp>
        <p:nvSpPr>
          <p:cNvPr id="4" name="Platshållare för innehåll 3">
            <a:extLst>
              <a:ext uri="{FF2B5EF4-FFF2-40B4-BE49-F238E27FC236}">
                <a16:creationId xmlns:a16="http://schemas.microsoft.com/office/drawing/2014/main" id="{D0A80CD0-3522-ACDA-AD95-BD9771CA204E}"/>
              </a:ext>
            </a:extLst>
          </p:cNvPr>
          <p:cNvSpPr>
            <a:spLocks noGrp="1"/>
          </p:cNvSpPr>
          <p:nvPr>
            <p:ph sz="half" idx="2"/>
          </p:nvPr>
        </p:nvSpPr>
        <p:spPr/>
        <p:txBody>
          <a:bodyPr>
            <a:normAutofit/>
          </a:bodyPr>
          <a:lstStyle/>
          <a:p>
            <a:r>
              <a:rPr lang="sv-SE" sz="1600" dirty="0"/>
              <a:t>TEKNISK BESKRIVNING</a:t>
            </a:r>
          </a:p>
          <a:p>
            <a:pPr>
              <a:lnSpc>
                <a:spcPct val="110000"/>
              </a:lnSpc>
              <a:spcAft>
                <a:spcPts val="800"/>
              </a:spcAft>
            </a:pPr>
            <a:r>
              <a:rPr lang="sv-SE" sz="1200" dirty="0">
                <a:effectLst/>
              </a:rPr>
              <a:t>DELTAGANDE ORGANISATIONER: 23</a:t>
            </a:r>
          </a:p>
          <a:p>
            <a:pPr>
              <a:lnSpc>
                <a:spcPct val="110000"/>
              </a:lnSpc>
              <a:spcAft>
                <a:spcPts val="800"/>
              </a:spcAft>
            </a:pPr>
            <a:r>
              <a:rPr lang="sv-SE" sz="1200" dirty="0">
                <a:effectLst/>
              </a:rPr>
              <a:t>TIDSPERIOD: 2021–2023</a:t>
            </a:r>
          </a:p>
          <a:p>
            <a:r>
              <a:rPr lang="sv-SE" sz="1200" dirty="0">
                <a:effectLst/>
              </a:rPr>
              <a:t>PATIENTER: Individer 20-90 år med basundersökning (TLV 101, 111, 112, 114) som har minst en tand med fickdjup ≥ 6 mm, 2:a molarens distalyta och visdomständer undantagna, (Parodontitsjuk1), under tidsperioden.</a:t>
            </a:r>
          </a:p>
          <a:p>
            <a:r>
              <a:rPr lang="sv-SE" sz="1200" dirty="0">
                <a:effectLst/>
              </a:rPr>
              <a:t>n = 449 659</a:t>
            </a:r>
          </a:p>
          <a:p>
            <a:pPr>
              <a:lnSpc>
                <a:spcPct val="110000"/>
              </a:lnSpc>
              <a:spcAft>
                <a:spcPts val="800"/>
              </a:spcAft>
            </a:pPr>
            <a:r>
              <a:rPr lang="sv-SE" sz="1200" dirty="0">
                <a:effectLst/>
              </a:rPr>
              <a:t>BERÄKNING: Antalet och andelen patienter med djupa tandköttsfickor ökar upp till ca 75 års ålder. Antal individer med basundersökning och status Parodontitsjuk1 (minst en tand med fickdjup ≥ 6 mm, 2:a molaren distalyta och visdomständerna undantagna) samt procentuell fördelning av individerna med avseende på antal tänder med fickdjup ≥6 mm i varje årsålder och kön.</a:t>
            </a:r>
          </a:p>
          <a:p>
            <a:endParaRPr lang="sv-SE" dirty="0"/>
          </a:p>
        </p:txBody>
      </p:sp>
      <p:sp>
        <p:nvSpPr>
          <p:cNvPr id="5" name="Platshållare för datum 4">
            <a:extLst>
              <a:ext uri="{FF2B5EF4-FFF2-40B4-BE49-F238E27FC236}">
                <a16:creationId xmlns:a16="http://schemas.microsoft.com/office/drawing/2014/main" id="{5946CD9F-EB50-F841-B7D4-6AB857D7469B}"/>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E12B5E88-CE40-AA34-C0B8-103D3C2DC967}"/>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23614D67-5C30-6404-093D-7F085DA04B4F}"/>
              </a:ext>
            </a:extLst>
          </p:cNvPr>
          <p:cNvSpPr>
            <a:spLocks noGrp="1"/>
          </p:cNvSpPr>
          <p:nvPr>
            <p:ph type="sldNum" sz="quarter" idx="12"/>
          </p:nvPr>
        </p:nvSpPr>
        <p:spPr/>
        <p:txBody>
          <a:bodyPr/>
          <a:lstStyle/>
          <a:p>
            <a:fld id="{2D537135-7AD0-406F-8FAB-3FBC050A0667}" type="slidenum">
              <a:rPr lang="sv-SE" smtClean="0"/>
              <a:t>6</a:t>
            </a:fld>
            <a:endParaRPr lang="sv-SE"/>
          </a:p>
        </p:txBody>
      </p:sp>
      <p:pic>
        <p:nvPicPr>
          <p:cNvPr id="10" name="Platshållare för innehåll 9">
            <a:extLst>
              <a:ext uri="{FF2B5EF4-FFF2-40B4-BE49-F238E27FC236}">
                <a16:creationId xmlns:a16="http://schemas.microsoft.com/office/drawing/2014/main" id="{DA2240CA-7A7A-54FC-E3A1-1633EA110766}"/>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17030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BF1FB-9310-7AA1-D8E1-9E47EECF316D}"/>
              </a:ext>
            </a:extLst>
          </p:cNvPr>
          <p:cNvSpPr>
            <a:spLocks noGrp="1"/>
          </p:cNvSpPr>
          <p:nvPr>
            <p:ph type="title"/>
          </p:nvPr>
        </p:nvSpPr>
        <p:spPr/>
        <p:txBody>
          <a:bodyPr>
            <a:normAutofit fontScale="90000"/>
          </a:bodyPr>
          <a:lstStyle/>
          <a:p>
            <a:r>
              <a:rPr lang="sv-SE" sz="2400" dirty="0"/>
              <a:t>Andel individer med status Parodontitsjuk1 grupperade efter antal affekterade tänder (fickdjup ≥ 6 mm), samt andel individer med status Parodontitsjuk1 av de med basundersökning, ålders- och könsuppdelat</a:t>
            </a:r>
            <a:br>
              <a:rPr lang="sv-SE" sz="2400"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20B</a:t>
            </a:r>
            <a:endParaRPr lang="sv-SE" sz="2400" dirty="0"/>
          </a:p>
        </p:txBody>
      </p:sp>
      <p:sp>
        <p:nvSpPr>
          <p:cNvPr id="4" name="Platshållare för innehåll 3">
            <a:extLst>
              <a:ext uri="{FF2B5EF4-FFF2-40B4-BE49-F238E27FC236}">
                <a16:creationId xmlns:a16="http://schemas.microsoft.com/office/drawing/2014/main" id="{A81EBFD2-4DC2-80E5-1236-D6DDE499F1F7}"/>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a:t>
            </a: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DELTAGANDE ORGANISATIONER: 23</a:t>
            </a: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TIDSPERIOD: 2021–2023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PATIENTER: Individer 20-90 år med basundersökning (TLV 101, 111, 112, 114) som har minst en tand med fickdjup ≥ 6 mm, 2:a molarens distalyta och visdomständer undantagna, (Parodontitsjuk1), under tidsperioden.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n = 449 659</a:t>
            </a: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BERÄKNING: Antalet och andelen patienter med djupa tandköttsfickor ökar upp till ca 75 års ålder. Antal individer med basundersökning och status Parodontitsjuk1 (minst en tand med fickdjup ≥ 6 mm, 2:a molaren distalyta och visdomständerna undantagna) samt procentuell fördelning av individerna med avseende på antal tänder med fickdjup ≥6 mm i varje årsålder och kön.</a:t>
            </a:r>
          </a:p>
          <a:p>
            <a:endParaRPr lang="sv-SE" dirty="0"/>
          </a:p>
        </p:txBody>
      </p:sp>
      <p:sp>
        <p:nvSpPr>
          <p:cNvPr id="5" name="Platshållare för datum 4">
            <a:extLst>
              <a:ext uri="{FF2B5EF4-FFF2-40B4-BE49-F238E27FC236}">
                <a16:creationId xmlns:a16="http://schemas.microsoft.com/office/drawing/2014/main" id="{3902F41B-EF1B-62C1-53B1-1E7CE3FDB466}"/>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D267576E-5334-9B3A-8979-A3B702EB1409}"/>
              </a:ext>
            </a:extLst>
          </p:cNvPr>
          <p:cNvSpPr>
            <a:spLocks noGrp="1"/>
          </p:cNvSpPr>
          <p:nvPr>
            <p:ph type="ftr" sz="quarter" idx="11"/>
          </p:nvPr>
        </p:nvSpPr>
        <p:spPr/>
        <p:txBody>
          <a:bodyPr/>
          <a:lstStyle/>
          <a:p>
            <a:r>
              <a:rPr lang="sv-SE" dirty="0"/>
              <a:t>ÅRSRAPPORT 2023</a:t>
            </a:r>
          </a:p>
        </p:txBody>
      </p:sp>
      <p:sp>
        <p:nvSpPr>
          <p:cNvPr id="7" name="Platshållare för bildnummer 6">
            <a:extLst>
              <a:ext uri="{FF2B5EF4-FFF2-40B4-BE49-F238E27FC236}">
                <a16:creationId xmlns:a16="http://schemas.microsoft.com/office/drawing/2014/main" id="{163D8F98-94C4-CF96-F23B-06D47F969BB9}"/>
              </a:ext>
            </a:extLst>
          </p:cNvPr>
          <p:cNvSpPr>
            <a:spLocks noGrp="1"/>
          </p:cNvSpPr>
          <p:nvPr>
            <p:ph type="sldNum" sz="quarter" idx="12"/>
          </p:nvPr>
        </p:nvSpPr>
        <p:spPr/>
        <p:txBody>
          <a:bodyPr/>
          <a:lstStyle/>
          <a:p>
            <a:fld id="{2D537135-7AD0-406F-8FAB-3FBC050A0667}" type="slidenum">
              <a:rPr lang="sv-SE" smtClean="0"/>
              <a:t>7</a:t>
            </a:fld>
            <a:endParaRPr lang="sv-SE"/>
          </a:p>
        </p:txBody>
      </p:sp>
      <p:pic>
        <p:nvPicPr>
          <p:cNvPr id="10" name="Platshållare för innehåll 9">
            <a:extLst>
              <a:ext uri="{FF2B5EF4-FFF2-40B4-BE49-F238E27FC236}">
                <a16:creationId xmlns:a16="http://schemas.microsoft.com/office/drawing/2014/main" id="{318C6872-485D-D17C-C425-A5C556231130}"/>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86605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32953B-36E7-A1AA-B0CB-CD770CEFE2C0}"/>
              </a:ext>
            </a:extLst>
          </p:cNvPr>
          <p:cNvSpPr>
            <a:spLocks noGrp="1"/>
          </p:cNvSpPr>
          <p:nvPr>
            <p:ph type="title"/>
          </p:nvPr>
        </p:nvSpPr>
        <p:spPr/>
        <p:txBody>
          <a:bodyPr>
            <a:normAutofit/>
          </a:bodyPr>
          <a:lstStyle/>
          <a:p>
            <a:r>
              <a:rPr lang="sv-SE" sz="3100" dirty="0"/>
              <a:t>Antal tänder hos individer med 1-3 tänder med fickdjup 6 mm eller djupare, 2013 och 2023</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20C</a:t>
            </a:r>
            <a:endParaRPr lang="sv-SE" dirty="0"/>
          </a:p>
        </p:txBody>
      </p:sp>
      <p:sp>
        <p:nvSpPr>
          <p:cNvPr id="4" name="Platshållare för innehåll 3">
            <a:extLst>
              <a:ext uri="{FF2B5EF4-FFF2-40B4-BE49-F238E27FC236}">
                <a16:creationId xmlns:a16="http://schemas.microsoft.com/office/drawing/2014/main" id="{DC5EDDCB-BE3E-5DB2-DAFB-CD8524E71745}"/>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 URVAL: 2013 och 2023</a:t>
            </a:r>
          </a:p>
          <a:p>
            <a:r>
              <a:rPr lang="sv-SE" sz="1200" dirty="0"/>
              <a:t>PATIENTER:  Individer 20 år och äldre med basundersökning (TLV 101, 102, 111, 112, 114) som har 1-3 tre tänder  med fickdjup ≥ 6 mm respektive år.</a:t>
            </a:r>
          </a:p>
          <a:p>
            <a:r>
              <a:rPr lang="sv-SE" sz="1200" dirty="0"/>
              <a:t>n = 90 538 (2013)</a:t>
            </a:r>
          </a:p>
          <a:p>
            <a:r>
              <a:rPr lang="sv-SE" sz="1200" dirty="0"/>
              <a:t>n = 145 216 (2023)</a:t>
            </a:r>
          </a:p>
          <a:p>
            <a:r>
              <a:rPr lang="sv-SE" sz="1200" dirty="0"/>
              <a:t>BERÄKNING</a:t>
            </a:r>
          </a:p>
          <a:p>
            <a:r>
              <a:rPr lang="sv-SE" sz="1200" dirty="0"/>
              <a:t>För patienter 2013 och 2023 beräknas antal tänder utan fickor, antal tänder med ett fickdjup på 4-5 mm och antal tänder med 6 mm eller djupare. Redovisas uppdelat per åldersgrupp. Visdomständer är exkluderade.</a:t>
            </a:r>
          </a:p>
          <a:p>
            <a:endParaRPr lang="sv-SE" sz="1200" dirty="0"/>
          </a:p>
        </p:txBody>
      </p:sp>
      <p:sp>
        <p:nvSpPr>
          <p:cNvPr id="5" name="Platshållare för datum 4">
            <a:extLst>
              <a:ext uri="{FF2B5EF4-FFF2-40B4-BE49-F238E27FC236}">
                <a16:creationId xmlns:a16="http://schemas.microsoft.com/office/drawing/2014/main" id="{97094918-A940-E9F0-0BC4-588C4F39C080}"/>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2406724B-8034-6893-E3A7-88296036C85C}"/>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E3AB6C95-3C96-D196-A560-415B7FB66332}"/>
              </a:ext>
            </a:extLst>
          </p:cNvPr>
          <p:cNvSpPr>
            <a:spLocks noGrp="1"/>
          </p:cNvSpPr>
          <p:nvPr>
            <p:ph type="sldNum" sz="quarter" idx="12"/>
          </p:nvPr>
        </p:nvSpPr>
        <p:spPr/>
        <p:txBody>
          <a:bodyPr/>
          <a:lstStyle/>
          <a:p>
            <a:fld id="{2D537135-7AD0-406F-8FAB-3FBC050A0667}" type="slidenum">
              <a:rPr lang="sv-SE" smtClean="0"/>
              <a:t>8</a:t>
            </a:fld>
            <a:endParaRPr lang="sv-SE"/>
          </a:p>
        </p:txBody>
      </p:sp>
      <p:pic>
        <p:nvPicPr>
          <p:cNvPr id="9" name="Platshållare för innehåll 8">
            <a:extLst>
              <a:ext uri="{FF2B5EF4-FFF2-40B4-BE49-F238E27FC236}">
                <a16:creationId xmlns:a16="http://schemas.microsoft.com/office/drawing/2014/main" id="{C8F30307-8936-EF3C-8181-034DD6792EE5}"/>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54327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DD4D9-3C30-7E7D-E296-2D62EF2F08D9}"/>
              </a:ext>
            </a:extLst>
          </p:cNvPr>
          <p:cNvSpPr>
            <a:spLocks noGrp="1"/>
          </p:cNvSpPr>
          <p:nvPr>
            <p:ph type="title"/>
          </p:nvPr>
        </p:nvSpPr>
        <p:spPr/>
        <p:txBody>
          <a:bodyPr>
            <a:normAutofit/>
          </a:bodyPr>
          <a:lstStyle/>
          <a:p>
            <a:r>
              <a:rPr lang="sv-SE" sz="3100" dirty="0"/>
              <a:t>Individer med 4 eller fler tänder med fickdjup 6 mm eller djupare, 2013 och 2023</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20D</a:t>
            </a:r>
            <a:endParaRPr lang="sv-SE" dirty="0"/>
          </a:p>
        </p:txBody>
      </p:sp>
      <p:sp>
        <p:nvSpPr>
          <p:cNvPr id="4" name="Platshållare för innehåll 3">
            <a:extLst>
              <a:ext uri="{FF2B5EF4-FFF2-40B4-BE49-F238E27FC236}">
                <a16:creationId xmlns:a16="http://schemas.microsoft.com/office/drawing/2014/main" id="{763569EE-C56E-841C-055D-9A7012DDDED4}"/>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TIDSPERIOD URVAL: 2013 och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PATIENTER:  Individer 20 år och äldre med basundersökning (TLV 101, 102, 111,112, 114) som har fyra eller fler tänder  med fickdjup ≥ 6 mm respektive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n = 32 172 (2013)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n = 50 504 (2023)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För patienter 2013 och 2023 beräknas antal tänder utan fickor, antal tänder med ett fickdjup på 4-5 mm och antal tänder med 6 mm eller djupare. Redovisas uppdelat per åldersgrupp. Visdomständer är exkluderade.</a:t>
            </a:r>
          </a:p>
        </p:txBody>
      </p:sp>
      <p:sp>
        <p:nvSpPr>
          <p:cNvPr id="5" name="Platshållare för datum 4">
            <a:extLst>
              <a:ext uri="{FF2B5EF4-FFF2-40B4-BE49-F238E27FC236}">
                <a16:creationId xmlns:a16="http://schemas.microsoft.com/office/drawing/2014/main" id="{F25C40EF-68B6-30E7-2E59-F1EB45FF87B7}"/>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00798451-5FDF-1935-9BE3-E6FB4445A0B1}"/>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873CD9E4-687A-A295-E42F-9CA12DEF10CE}"/>
              </a:ext>
            </a:extLst>
          </p:cNvPr>
          <p:cNvSpPr>
            <a:spLocks noGrp="1"/>
          </p:cNvSpPr>
          <p:nvPr>
            <p:ph type="sldNum" sz="quarter" idx="12"/>
          </p:nvPr>
        </p:nvSpPr>
        <p:spPr/>
        <p:txBody>
          <a:bodyPr/>
          <a:lstStyle/>
          <a:p>
            <a:fld id="{2D537135-7AD0-406F-8FAB-3FBC050A0667}" type="slidenum">
              <a:rPr lang="sv-SE" smtClean="0"/>
              <a:t>9</a:t>
            </a:fld>
            <a:endParaRPr lang="sv-SE"/>
          </a:p>
        </p:txBody>
      </p:sp>
      <p:pic>
        <p:nvPicPr>
          <p:cNvPr id="10" name="Platshållare för innehåll 9">
            <a:extLst>
              <a:ext uri="{FF2B5EF4-FFF2-40B4-BE49-F238E27FC236}">
                <a16:creationId xmlns:a16="http://schemas.microsoft.com/office/drawing/2014/main" id="{D2C48FC0-3467-6CD5-CC5D-40420D3A20B0}"/>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746605296"/>
      </p:ext>
    </p:extLst>
  </p:cSld>
  <p:clrMapOvr>
    <a:masterClrMapping/>
  </p:clrMapOvr>
</p:sld>
</file>

<file path=ppt/theme/theme1.xml><?xml version="1.0" encoding="utf-8"?>
<a:theme xmlns:a="http://schemas.openxmlformats.org/drawingml/2006/main" name="Office-tema">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FD62DBD66736429D18E490B5970FAE" ma:contentTypeVersion="13" ma:contentTypeDescription="Create a new document." ma:contentTypeScope="" ma:versionID="a3ef7a3672405125cb7ec41f46168372">
  <xsd:schema xmlns:xsd="http://www.w3.org/2001/XMLSchema" xmlns:xs="http://www.w3.org/2001/XMLSchema" xmlns:p="http://schemas.microsoft.com/office/2006/metadata/properties" xmlns:ns2="583ba1ef-039e-49ad-a590-038e1fa5b191" xmlns:ns3="f8b56d9e-d66d-4862-abde-79030b9ef7dc" targetNamespace="http://schemas.microsoft.com/office/2006/metadata/properties" ma:root="true" ma:fieldsID="28b1eaa7cc81054a551620878fd41b7f" ns2:_="" ns3:_="">
    <xsd:import namespace="583ba1ef-039e-49ad-a590-038e1fa5b191"/>
    <xsd:import namespace="f8b56d9e-d66d-4862-abde-79030b9ef7d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ba1ef-039e-49ad-a590-038e1fa5b1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b56d9e-d66d-4862-abde-79030b9ef7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568c646-8d81-4b69-9f0a-7f4fe0cdf625}" ma:internalName="TaxCatchAll" ma:showField="CatchAllData" ma:web="f8b56d9e-d66d-4862-abde-79030b9ef7d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8b56d9e-d66d-4862-abde-79030b9ef7dc" xsi:nil="true"/>
    <lcf76f155ced4ddcb4097134ff3c332f xmlns="583ba1ef-039e-49ad-a590-038e1fa5b1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B7939D-923E-4E65-8B07-C002DF122092}"/>
</file>

<file path=customXml/itemProps2.xml><?xml version="1.0" encoding="utf-8"?>
<ds:datastoreItem xmlns:ds="http://schemas.openxmlformats.org/officeDocument/2006/customXml" ds:itemID="{5CA3F5BD-BB43-49D0-924C-ED8AE032277F}"/>
</file>

<file path=customXml/itemProps3.xml><?xml version="1.0" encoding="utf-8"?>
<ds:datastoreItem xmlns:ds="http://schemas.openxmlformats.org/officeDocument/2006/customXml" ds:itemID="{A198900D-A466-4B72-B95B-0E0CA5ABB22B}"/>
</file>

<file path=docProps/app.xml><?xml version="1.0" encoding="utf-8"?>
<Properties xmlns="http://schemas.openxmlformats.org/officeDocument/2006/extended-properties" xmlns:vt="http://schemas.openxmlformats.org/officeDocument/2006/docPropsVTypes">
  <TotalTime>15446</TotalTime>
  <Words>4725</Words>
  <Application>Microsoft Office PowerPoint</Application>
  <PresentationFormat>Bredbild</PresentationFormat>
  <Paragraphs>435</Paragraphs>
  <Slides>37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37</vt:i4>
      </vt:variant>
    </vt:vector>
  </HeadingPairs>
  <TitlesOfParts>
    <vt:vector size="42" baseType="lpstr">
      <vt:lpstr>Aptos</vt:lpstr>
      <vt:lpstr>Arial</vt:lpstr>
      <vt:lpstr>Nirmala Text</vt:lpstr>
      <vt:lpstr>Nirmala UI</vt:lpstr>
      <vt:lpstr>Office-tema</vt:lpstr>
      <vt:lpstr>Rapporter –  Parodontit och periimplantit</vt:lpstr>
      <vt:lpstr>Andel patienter med parodontalt status av de med basundersökning,  20 år och äldre RAPPORT 19A</vt:lpstr>
      <vt:lpstr>Andel patienter med parodontalt status av de med basundersökning, 20-49 år  RAPPORT 19B</vt:lpstr>
      <vt:lpstr>Andel patienter med parodontalt status av de med basundersökning, 50-79 år RAPPORT 19C</vt:lpstr>
      <vt:lpstr>Andel patienter med parodontalt status av de med basundersökning, 80 år och äldre RAPPORT 19D </vt:lpstr>
      <vt:lpstr>Antal individer med status Parodontitsjuk1 (minst en tand med fickdjup ≥ 6 mm), ålders- och könsuppdelat samt andel individer med status Parodontitsjuk1 av de med basundersökning RAPPORT 20A</vt:lpstr>
      <vt:lpstr>Andel individer med status Parodontitsjuk1 grupperade efter antal affekterade tänder (fickdjup ≥ 6 mm), samt andel individer med status Parodontitsjuk1 av de med basundersökning, ålders- och könsuppdelat RAPPORT 20B</vt:lpstr>
      <vt:lpstr>Antal tänder hos individer med 1-3 tänder med fickdjup 6 mm eller djupare, 2013 och 2023 RAPPORT 20C</vt:lpstr>
      <vt:lpstr>Individer med 4 eller fler tänder med fickdjup 6 mm eller djupare, 2013 och 2023 RAPPORT 20D</vt:lpstr>
      <vt:lpstr>Antal utförda behandlingsåtgärder vid parodontit och skattad behandlingskostnad i miljoner kronor, individer 20 år och äldre, allmäntandvård, 2011–2013 och 2021–2023 RAPPORT 21A</vt:lpstr>
      <vt:lpstr>Procentuell fördelning av utförda behandlingsåtgärder för parodontit (enligt TLVs åtgärdskategorier, se RAPPORT 21A) och skattade kostnader, individer 20 år och äldre, allmäntandvård, 2011-2013 respektive 2021-2023 RAPPORT 21B </vt:lpstr>
      <vt:lpstr>Antal utförda behandlingsåtgärder vid parodontit och skattad behandlingskostnad i miljoner kronor, individer 20 år och äldre, specialisttandvård, 2011–2013 och 2021–2023 RAPPORT 21C</vt:lpstr>
      <vt:lpstr>Procentuell fördelning av utförda behandlingsåtgärder för parodontit (enligt TLVs åtgärdskategorier, se RAPPORT 21A) och skattade kostnader, individer 20 år och äldre, specialisttandvård, 2011-2013 respektive 2021-2023 RAPPORT 21D</vt:lpstr>
      <vt:lpstr>Skattad kostnad för utförd behandling vid parodontit och denna kostnads relation till skattad kostnad för all utförd tandvård under respektive tidsperiod, miljoner kronor RAPPORT 21E</vt:lpstr>
      <vt:lpstr>Utförd behandling vid parodontit uppdelad på åldersgrupper och kön, 2011-2013 respektive 2021-2023, allmäntandvård och specialisttandvård RAPPORT 21F</vt:lpstr>
      <vt:lpstr>Andel individer 20 år och äldre per organisation som fått behandlingsåtgärder motiverade av TLV tillståndskod 3043, (parodontit), allmäntandvård och specialisttandvård RAPPORT 21G </vt:lpstr>
      <vt:lpstr>Andel individer 20 år och äldre per organisation som fått behandlingsåtgärder motiverade av TLV tillståndskod 3043, (parodontit), allmäntandvård och specialisttandvård RAPPORT 21G – TEKNISK BESKRIVNING</vt:lpstr>
      <vt:lpstr>Andel individer med Parodontitsjuk1, Parodontitsjuk2 respektive Ingen/ringa sjukdom, som fått behandlingsåtgärder motiverade av TLV tillståndskod 3043, (parodontit) , 20–49 år, 50-79 år och 80 år och äldre, 2011-2013 respektive 2021-2023 RAPPORT 21H </vt:lpstr>
      <vt:lpstr>Andel individer med Parodontitsjuk1, Parodontitsjuk2 respektive Ingen/ringa sjukdom, som fått behandlingsåtgärder motiverade av TLV tillståndskod 3043, (parodontit) , 20–49 år, 50-79 år och 80 år och äldre, 2011-2013 respektive 2021-2023 RAPPORT 21H – TEKNISK BESKRIVNING</vt:lpstr>
      <vt:lpstr>Individer 20 år och äldre med basundersökning (TLV 101, 102, 111, 112, 114), som har fyra eller fler tänder med fickdjup ≥ 6 mm år 2013 och uppföljning år 2014–2023, allmäntandvård RAPPORT 22A</vt:lpstr>
      <vt:lpstr>Individer 20 år och äldre med basundersökning (TLV 101, 102, 111, 112, 114), som har fyra eller fler tänder med fickdjup ≥ 6 mm år 2013 och som har parodstatus 2022-2023, allmäntandvård RAPPORT 22B</vt:lpstr>
      <vt:lpstr>Individer 20 år och äldre med basundersökning (TLV 101, 102, 111, 112, 114), som har fyra eller fler tänder med fickdjup ≥ 6 mm år 2013 och som har parodstatus 2022-2023, allmäntandvård RAPPORT 22C</vt:lpstr>
      <vt:lpstr>Individer 20 år och äldre med basundersökning (TLV 101, 102, 111, 112, 114), som har fyra eller fler tänder med fickdjup ≥ 6 mm år 2013 och som har parodstatus 2022-2023, allmäntandvård RAPPORT 22C – TEKNISK BESKRIVNING</vt:lpstr>
      <vt:lpstr>Andel (procent) av patienter med avancerad parodontit och basundersökning 2012 och 2022 som har registrerad behandling eller ingen behandling för parodontit under respektive uppföljningsperiod RAPPORT 23A</vt:lpstr>
      <vt:lpstr>Andel patienter med avancerad parodontit 2012 och 2022 som inte fått behandling, uppdelade på deltagande organisationer, procent RAPPORT 23B</vt:lpstr>
      <vt:lpstr>Procentuell fördelning av individer med tandimplantat med avseende på antal implantat (2011–2013 respektive 2021–2023) RAPPORT 24A</vt:lpstr>
      <vt:lpstr>Procentuell fördelning av individer med tandimplantat med avseende på antal implantat, uppdelat på ålder och kön RAPPORT 24B</vt:lpstr>
      <vt:lpstr>Procentandel individer 20-49 år, 50-79 år och 80 år och äldre med tandimplantat, uppdelat på deltagande organisationer RAPPORT 24C </vt:lpstr>
      <vt:lpstr>Patienter med tandimplantat under respektive tidsperiod som fått behandling respektive inte fått behandling för periimplantit, 2011–2013 och 2021–2023 RAPPORT 25A</vt:lpstr>
      <vt:lpstr>Parodontalt status bland personer med implantat som fått behandling respektive inte fått behandling för periimplantit, 2011-2013 och 2021-2023 RAPPORT 25B </vt:lpstr>
      <vt:lpstr>Utförd behandling vid diagnos periimplantit, procent, samt procentuell fördelning av skattad kostnad, miljoner kronor, per åtgärdsgrupp RAPPORT 26A OCH B</vt:lpstr>
      <vt:lpstr>Utförd behandling vid diagnos periimplantit, procent, samt procentuell fördelning av skattad kostnad, miljoner kronor, per åtgärdsgrupp RAPPORT 26A OCH B – TEKNISK BESKRIVNING</vt:lpstr>
      <vt:lpstr>Skattad kostnad, miljoner kronor, för utförd behandling vid periimplantit och denna kostnads relation till skattad kostnad för all utförd tandvård under respektive tidsperiod RAPPORT 26C </vt:lpstr>
      <vt:lpstr>Utförd behandling vid periimplantit uppdelat på åldersgrupper och kön, 2011-2013 respektive 2021-2023 RAPPORT 26D</vt:lpstr>
      <vt:lpstr>Utförd behandling 2021-2023 vid diagnos periimplantit, procent, uppdelat på deltagande organisationer RAPPORT 26E (TIDIGARE 41D)</vt:lpstr>
      <vt:lpstr>Andel individer 20 år och äldre med tandimplantat som behandlats för periimplantit RAPPORT 26F</vt:lpstr>
      <vt:lpstr>Unika individer 20 år och äldre som fått tandimplantat avlägsnade RAPPORT 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Álfheidur Ástvaldsdóttir</dc:creator>
  <cp:lastModifiedBy>Álfheidur Ástvaldsdóttir</cp:lastModifiedBy>
  <cp:revision>50</cp:revision>
  <dcterms:created xsi:type="dcterms:W3CDTF">2024-07-03T12:52:08Z</dcterms:created>
  <dcterms:modified xsi:type="dcterms:W3CDTF">2024-08-25T19:15:03Z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xcel2PPTDataSource">
    <vt:lpwstr>C:\Users\alas03\Documents\Årsrapport 2023\Ppt-bilagor 2023_tabeller och diagram.xlsx</vt:lpwstr>
  </property>
  <property fmtid="{D5CDD505-2E9C-101B-9397-08002B2CF9AE}" pid="3" name="ContentTypeId">
    <vt:lpwstr>0x01010063FD62DBD66736429D18E490B5970FAE</vt:lpwstr>
  </property>
</Properties>
</file>